
<file path=[Content_Types].xml><?xml version="1.0" encoding="utf-8"?>
<Types xmlns="http://schemas.openxmlformats.org/package/2006/content-types">
  <Default Extension="emf" ContentType="image/x-emf"/>
  <Default Extension="fntdata" ContentType="application/x-fontdata"/>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6"/>
  </p:notesMasterIdLst>
  <p:handoutMasterIdLst>
    <p:handoutMasterId r:id="rId27"/>
  </p:handoutMasterIdLst>
  <p:sldIdLst>
    <p:sldId id="3446" r:id="rId5"/>
    <p:sldId id="3447" r:id="rId6"/>
    <p:sldId id="3448" r:id="rId7"/>
    <p:sldId id="3449" r:id="rId8"/>
    <p:sldId id="3503" r:id="rId9"/>
    <p:sldId id="3501" r:id="rId10"/>
    <p:sldId id="3450" r:id="rId11"/>
    <p:sldId id="3502" r:id="rId12"/>
    <p:sldId id="3453" r:id="rId13"/>
    <p:sldId id="3454" r:id="rId14"/>
    <p:sldId id="3451" r:id="rId15"/>
    <p:sldId id="3452" r:id="rId16"/>
    <p:sldId id="3455" r:id="rId17"/>
    <p:sldId id="3456" r:id="rId18"/>
    <p:sldId id="3504" r:id="rId19"/>
    <p:sldId id="3457" r:id="rId20"/>
    <p:sldId id="3458" r:id="rId21"/>
    <p:sldId id="3459" r:id="rId22"/>
    <p:sldId id="3505" r:id="rId23"/>
    <p:sldId id="3506" r:id="rId24"/>
    <p:sldId id="3507" r:id="rId25"/>
  </p:sldIdLst>
  <p:sldSz cx="12192000" cy="6858000"/>
  <p:notesSz cx="6858000" cy="9144000"/>
  <p:embeddedFontLst>
    <p:embeddedFont>
      <p:font typeface="Roboto" panose="02000000000000000000" pitchFamily="2" charset="0"/>
      <p:regular r:id="rId28"/>
      <p:bold r:id="rId29"/>
      <p:italic r:id="rId30"/>
      <p:boldItalic r:id="rId31"/>
    </p:embeddedFont>
    <p:embeddedFont>
      <p:font typeface="Roboto Black" panose="02000000000000000000" pitchFamily="2" charset="0"/>
      <p:bold r:id="rId32"/>
      <p:boldItalic r:id="rId33"/>
    </p:embeddedFont>
    <p:embeddedFont>
      <p:font typeface="Roboto Light" panose="02000000000000000000" pitchFamily="2"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50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6"/>
    <a:srgbClr val="0747A6"/>
    <a:srgbClr val="D9D9D9"/>
    <a:srgbClr val="009900"/>
    <a:srgbClr val="A2B2D2"/>
    <a:srgbClr val="CCFFFF"/>
    <a:srgbClr val="172B46"/>
    <a:srgbClr val="CC6600"/>
    <a:srgbClr val="CCFFCC"/>
    <a:srgbClr val="5B7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FEF8E-D432-4F3D-8054-AE1CAF207B1E}" v="3" dt="2025-07-10T14:48:14.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5226" autoAdjust="0"/>
  </p:normalViewPr>
  <p:slideViewPr>
    <p:cSldViewPr snapToGrid="0">
      <p:cViewPr varScale="1">
        <p:scale>
          <a:sx n="127" d="100"/>
          <a:sy n="127" d="100"/>
        </p:scale>
        <p:origin x="168" y="414"/>
      </p:cViewPr>
      <p:guideLst>
        <p:guide orient="horz" pos="2319"/>
        <p:guide pos="506"/>
      </p:guideLst>
    </p:cSldViewPr>
  </p:slideViewPr>
  <p:notesTextViewPr>
    <p:cViewPr>
      <p:scale>
        <a:sx n="3" d="2"/>
        <a:sy n="3" d="2"/>
      </p:scale>
      <p:origin x="0" y="0"/>
    </p:cViewPr>
  </p:notesTextViewPr>
  <p:sorterViewPr>
    <p:cViewPr varScale="1">
      <p:scale>
        <a:sx n="100" d="100"/>
        <a:sy n="100" d="100"/>
      </p:scale>
      <p:origin x="0" y="-774"/>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75CE71-8B80-48B0-8A8D-8171BDC3B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9352B39-E884-4646-83DE-1A29086292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CA10BA-FC51-4659-9374-BC98776ABC57}" type="datetimeFigureOut">
              <a:rPr lang="en-GB" smtClean="0"/>
              <a:t>10/07/2025</a:t>
            </a:fld>
            <a:endParaRPr lang="en-GB"/>
          </a:p>
        </p:txBody>
      </p:sp>
      <p:sp>
        <p:nvSpPr>
          <p:cNvPr id="4" name="Footer Placeholder 3">
            <a:extLst>
              <a:ext uri="{FF2B5EF4-FFF2-40B4-BE49-F238E27FC236}">
                <a16:creationId xmlns:a16="http://schemas.microsoft.com/office/drawing/2014/main" id="{CE89DA9E-0C9B-4BE5-B740-314AA7A4C1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62D82B-0859-488D-9CDD-781BFF06E7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DBE90-B89A-4F93-BDD3-9D83D6FC2A43}" type="slidenum">
              <a:rPr lang="en-GB" smtClean="0"/>
              <a:t>‹#›</a:t>
            </a:fld>
            <a:endParaRPr lang="en-GB"/>
          </a:p>
        </p:txBody>
      </p:sp>
      <p:sp>
        <p:nvSpPr>
          <p:cNvPr id="6" name="TextBox 5">
            <a:extLst>
              <a:ext uri="{FF2B5EF4-FFF2-40B4-BE49-F238E27FC236}">
                <a16:creationId xmlns:a16="http://schemas.microsoft.com/office/drawing/2014/main" id="{D8E95E7D-14A3-23C1-0CB4-8D8B60416847}"/>
              </a:ext>
            </a:extLst>
          </p:cNvPr>
          <p:cNvSpPr txBox="1"/>
          <p:nvPr/>
        </p:nvSpPr>
        <p:spPr>
          <a:xfrm>
            <a:off x="1314450" y="4218057"/>
            <a:ext cx="5977890" cy="707886"/>
          </a:xfrm>
          <a:prstGeom prst="rect">
            <a:avLst/>
          </a:prstGeom>
          <a:noFill/>
        </p:spPr>
        <p:txBody>
          <a:bodyPr wrap="square" rtlCol="0">
            <a:spAutoFit/>
          </a:bodyPr>
          <a:lstStyle/>
          <a:p>
            <a:r>
              <a:rPr lang="en-GB" sz="4000" dirty="0">
                <a:solidFill>
                  <a:srgbClr val="FFC000"/>
                </a:solidFill>
              </a:rPr>
              <a:t>Property of M3/HATC </a:t>
            </a:r>
          </a:p>
        </p:txBody>
      </p:sp>
    </p:spTree>
    <p:extLst>
      <p:ext uri="{BB962C8B-B14F-4D97-AF65-F5344CB8AC3E}">
        <p14:creationId xmlns:p14="http://schemas.microsoft.com/office/powerpoint/2010/main" val="754246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E6A7F-FE4C-4DF2-A644-F480E6FCCEF8}" type="datetimeFigureOut">
              <a:rPr lang="en-GB" smtClean="0"/>
              <a:t>10/07/2025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518C0-2DCA-4DAA-9755-4CC2F7BE7756}" type="slidenum">
              <a:rPr lang="en-GB" smtClean="0"/>
              <a:t>‹#›</a:t>
            </a:fld>
            <a:endParaRPr lang="en-GB"/>
          </a:p>
        </p:txBody>
      </p:sp>
    </p:spTree>
    <p:extLst>
      <p:ext uri="{BB962C8B-B14F-4D97-AF65-F5344CB8AC3E}">
        <p14:creationId xmlns:p14="http://schemas.microsoft.com/office/powerpoint/2010/main" val="55280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3C4AAA-7124-424A-AB0A-1C6DC84A62AD}"/>
              </a:ext>
            </a:extLst>
          </p:cNvPr>
          <p:cNvSpPr>
            <a:spLocks noGrp="1"/>
          </p:cNvSpPr>
          <p:nvPr>
            <p:ph type="ctrTitle" hasCustomPrompt="1"/>
          </p:nvPr>
        </p:nvSpPr>
        <p:spPr>
          <a:xfrm>
            <a:off x="876300" y="1215189"/>
            <a:ext cx="10429875" cy="2595396"/>
          </a:xfrm>
        </p:spPr>
        <p:txBody>
          <a:bodyPr anchor="b">
            <a:normAutofit/>
          </a:bodyPr>
          <a:lstStyle>
            <a:lvl1pPr algn="ctr">
              <a:defRPr sz="9600" b="0">
                <a:solidFill>
                  <a:schemeClr val="bg1"/>
                </a:solidFill>
                <a:latin typeface="Roboto Black" panose="02000000000000000000" pitchFamily="2" charset="0"/>
                <a:ea typeface="Roboto Black" panose="02000000000000000000" pitchFamily="2" charset="0"/>
              </a:defRPr>
            </a:lvl1pPr>
          </a:lstStyle>
          <a:p>
            <a:r>
              <a:rPr lang="en-US" dirty="0"/>
              <a:t>M3 User Group</a:t>
            </a:r>
            <a:endParaRPr lang="en-GB" dirty="0"/>
          </a:p>
        </p:txBody>
      </p:sp>
      <p:sp>
        <p:nvSpPr>
          <p:cNvPr id="8" name="Subtitle 2">
            <a:extLst>
              <a:ext uri="{FF2B5EF4-FFF2-40B4-BE49-F238E27FC236}">
                <a16:creationId xmlns:a16="http://schemas.microsoft.com/office/drawing/2014/main" id="{F0114E45-56BF-48B6-B75B-ADB1EC7593A9}"/>
              </a:ext>
            </a:extLst>
          </p:cNvPr>
          <p:cNvSpPr>
            <a:spLocks noGrp="1"/>
          </p:cNvSpPr>
          <p:nvPr>
            <p:ph type="subTitle" idx="1" hasCustomPrompt="1"/>
          </p:nvPr>
        </p:nvSpPr>
        <p:spPr>
          <a:xfrm>
            <a:off x="866775" y="3810585"/>
            <a:ext cx="10439400" cy="511249"/>
          </a:xfrm>
        </p:spPr>
        <p:txBody>
          <a:bodyPr>
            <a:noAutofit/>
          </a:bodyPr>
          <a:lstStyle>
            <a:lvl1pPr marL="0" indent="0" algn="ctr">
              <a:buNone/>
              <a:defRPr sz="24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03 December 2019  |  The Crystal, London</a:t>
            </a:r>
            <a:endParaRPr lang="en-GB" dirty="0"/>
          </a:p>
        </p:txBody>
      </p:sp>
    </p:spTree>
    <p:extLst>
      <p:ext uri="{BB962C8B-B14F-4D97-AF65-F5344CB8AC3E}">
        <p14:creationId xmlns:p14="http://schemas.microsoft.com/office/powerpoint/2010/main" val="4038166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1D9A34B-C9DB-4314-9EC3-6C20CC0EF9BE}"/>
              </a:ext>
            </a:extLst>
          </p:cNvPr>
          <p:cNvSpPr>
            <a:spLocks noGrp="1"/>
          </p:cNvSpPr>
          <p:nvPr>
            <p:ph type="ctrTitle" hasCustomPrompt="1"/>
          </p:nvPr>
        </p:nvSpPr>
        <p:spPr>
          <a:xfrm>
            <a:off x="876300" y="1215189"/>
            <a:ext cx="10429875" cy="2595396"/>
          </a:xfrm>
        </p:spPr>
        <p:txBody>
          <a:bodyPr anchor="b">
            <a:normAutofit/>
          </a:bodyPr>
          <a:lstStyle>
            <a:lvl1pPr algn="ctr">
              <a:defRPr sz="9600" b="0">
                <a:solidFill>
                  <a:schemeClr val="bg1"/>
                </a:solidFill>
                <a:latin typeface="Roboto Black" panose="02000000000000000000" pitchFamily="2" charset="0"/>
                <a:ea typeface="Roboto Black" panose="02000000000000000000" pitchFamily="2" charset="0"/>
              </a:defRPr>
            </a:lvl1pPr>
          </a:lstStyle>
          <a:p>
            <a:r>
              <a:rPr lang="en-US" dirty="0"/>
              <a:t>M3 User Group</a:t>
            </a:r>
            <a:endParaRPr lang="en-GB" dirty="0"/>
          </a:p>
        </p:txBody>
      </p:sp>
      <p:sp>
        <p:nvSpPr>
          <p:cNvPr id="8" name="Subtitle 2">
            <a:extLst>
              <a:ext uri="{FF2B5EF4-FFF2-40B4-BE49-F238E27FC236}">
                <a16:creationId xmlns:a16="http://schemas.microsoft.com/office/drawing/2014/main" id="{CBAA301F-771E-43A5-BCE5-176694A235D3}"/>
              </a:ext>
            </a:extLst>
          </p:cNvPr>
          <p:cNvSpPr>
            <a:spLocks noGrp="1"/>
          </p:cNvSpPr>
          <p:nvPr>
            <p:ph type="subTitle" idx="1" hasCustomPrompt="1"/>
          </p:nvPr>
        </p:nvSpPr>
        <p:spPr>
          <a:xfrm>
            <a:off x="866775" y="3810585"/>
            <a:ext cx="10439400" cy="502623"/>
          </a:xfrm>
        </p:spPr>
        <p:txBody>
          <a:bodyPr>
            <a:noAutofit/>
          </a:bodyPr>
          <a:lstStyle>
            <a:lvl1pPr marL="0" indent="0" algn="ctr">
              <a:buNone/>
              <a:defRPr sz="24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03 December 2019  |  The Crystal, London</a:t>
            </a:r>
            <a:endParaRPr lang="en-GB" dirty="0"/>
          </a:p>
        </p:txBody>
      </p:sp>
    </p:spTree>
    <p:extLst>
      <p:ext uri="{BB962C8B-B14F-4D97-AF65-F5344CB8AC3E}">
        <p14:creationId xmlns:p14="http://schemas.microsoft.com/office/powerpoint/2010/main" val="160423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eadline (light)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161025"/>
            <a:ext cx="10040352" cy="2652456"/>
          </a:xfrm>
        </p:spPr>
        <p:txBody>
          <a:bodyPr anchor="b">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4" name="Text Placeholder 3">
            <a:extLst>
              <a:ext uri="{FF2B5EF4-FFF2-40B4-BE49-F238E27FC236}">
                <a16:creationId xmlns:a16="http://schemas.microsoft.com/office/drawing/2014/main" id="{5A24FA3F-89F7-4CC2-86C7-7141F3F338FC}"/>
              </a:ext>
            </a:extLst>
          </p:cNvPr>
          <p:cNvSpPr>
            <a:spLocks noGrp="1"/>
          </p:cNvSpPr>
          <p:nvPr>
            <p:ph type="body" sz="quarter" idx="10" hasCustomPrompt="1"/>
          </p:nvPr>
        </p:nvSpPr>
        <p:spPr>
          <a:xfrm>
            <a:off x="723899" y="3841751"/>
            <a:ext cx="10040354" cy="9606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a:solidFill>
                  <a:schemeClr val="bg1"/>
                </a:solidFill>
                <a:latin typeface="Roboto Light" panose="02000000000000000000" pitchFamily="2" charset="0"/>
                <a:ea typeface="Roboto Light"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But some may require a subtitle. Please use this template instead. This can have a max of 2 lines of text.</a:t>
            </a:r>
          </a:p>
        </p:txBody>
      </p:sp>
      <p:sp>
        <p:nvSpPr>
          <p:cNvPr id="13" name="Text Placeholder 3">
            <a:extLst>
              <a:ext uri="{FF2B5EF4-FFF2-40B4-BE49-F238E27FC236}">
                <a16:creationId xmlns:a16="http://schemas.microsoft.com/office/drawing/2014/main" id="{05153F28-B921-4703-92B6-AB53294B8F47}"/>
              </a:ext>
            </a:extLst>
          </p:cNvPr>
          <p:cNvSpPr>
            <a:spLocks noGrp="1"/>
          </p:cNvSpPr>
          <p:nvPr>
            <p:ph type="body" sz="quarter" idx="11" hasCustomPrompt="1"/>
          </p:nvPr>
        </p:nvSpPr>
        <p:spPr>
          <a:xfrm>
            <a:off x="723900" y="423066"/>
            <a:ext cx="10040351" cy="415925"/>
          </a:xfrm>
        </p:spPr>
        <p:txBody>
          <a:bodyPr>
            <a:noAutofit/>
          </a:bodyPr>
          <a:lstStyle>
            <a:lvl1pPr marL="0" indent="0">
              <a:buNone/>
              <a:defRPr sz="2400">
                <a:solidFill>
                  <a:schemeClr val="bg1"/>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9" name="Graphic 8">
            <a:extLst>
              <a:ext uri="{FF2B5EF4-FFF2-40B4-BE49-F238E27FC236}">
                <a16:creationId xmlns:a16="http://schemas.microsoft.com/office/drawing/2014/main" id="{A8179504-70FA-4E29-9BAD-4C81A4C142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1840684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white)">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868CB2C-2261-669F-1C9B-D15822FEACE0}"/>
              </a:ext>
            </a:extLst>
          </p:cNvPr>
          <p:cNvPicPr>
            <a:picLocks noChangeAspect="1"/>
          </p:cNvPicPr>
          <p:nvPr userDrawn="1"/>
        </p:nvPicPr>
        <p:blipFill>
          <a:blip r:embed="rId3">
            <a:alphaModFix amt="36000"/>
            <a:extLst>
              <a:ext uri="{28A0092B-C50C-407E-A947-70E740481C1C}">
                <a14:useLocalDpi xmlns:a14="http://schemas.microsoft.com/office/drawing/2010/main" val="0"/>
              </a:ext>
            </a:extLst>
          </a:blip>
          <a:stretch>
            <a:fillRect/>
          </a:stretch>
        </p:blipFill>
        <p:spPr>
          <a:xfrm>
            <a:off x="129762" y="6123008"/>
            <a:ext cx="1232809" cy="693455"/>
          </a:xfrm>
          <a:prstGeom prst="rect">
            <a:avLst/>
          </a:prstGeom>
        </p:spPr>
      </p:pic>
    </p:spTree>
    <p:extLst>
      <p:ext uri="{BB962C8B-B14F-4D97-AF65-F5344CB8AC3E}">
        <p14:creationId xmlns:p14="http://schemas.microsoft.com/office/powerpoint/2010/main" val="276416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lis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2"/>
            <a:ext cx="5553074" cy="2586148"/>
          </a:xfrm>
        </p:spPr>
        <p:txBody>
          <a:bodyPr anchor="t">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This is a more traditional bullet list.</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84358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172B46"/>
                </a:solidFill>
              </a:defRPr>
            </a:lvl1pPr>
            <a:lvl2pPr marL="457200" marR="0" indent="-4572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sz="2000" b="0">
                <a:solidFill>
                  <a:srgbClr val="172B46"/>
                </a:solidFill>
              </a:defRPr>
            </a:lvl2p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pic>
        <p:nvPicPr>
          <p:cNvPr id="5" name="Picture 4" descr="Logo&#10;&#10;Description automatically generated">
            <a:extLst>
              <a:ext uri="{FF2B5EF4-FFF2-40B4-BE49-F238E27FC236}">
                <a16:creationId xmlns:a16="http://schemas.microsoft.com/office/drawing/2014/main" id="{91934A50-38AA-432D-947E-E22CE3CEB176}"/>
              </a:ext>
            </a:extLst>
          </p:cNvPr>
          <p:cNvPicPr>
            <a:picLocks noChangeAspect="1"/>
          </p:cNvPicPr>
          <p:nvPr userDrawn="1"/>
        </p:nvPicPr>
        <p:blipFill>
          <a:blip r:embed="rId3">
            <a:alphaModFix amt="36000"/>
            <a:extLst>
              <a:ext uri="{28A0092B-C50C-407E-A947-70E740481C1C}">
                <a14:useLocalDpi xmlns:a14="http://schemas.microsoft.com/office/drawing/2010/main" val="0"/>
              </a:ext>
            </a:extLst>
          </a:blip>
          <a:stretch>
            <a:fillRect/>
          </a:stretch>
        </p:blipFill>
        <p:spPr>
          <a:xfrm>
            <a:off x="129762" y="6123008"/>
            <a:ext cx="1232809" cy="693455"/>
          </a:xfrm>
          <a:prstGeom prst="rect">
            <a:avLst/>
          </a:prstGeom>
        </p:spPr>
      </p:pic>
    </p:spTree>
    <p:extLst>
      <p:ext uri="{BB962C8B-B14F-4D97-AF65-F5344CB8AC3E}">
        <p14:creationId xmlns:p14="http://schemas.microsoft.com/office/powerpoint/2010/main" val="234679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619A53A4-8A66-DFA6-2D1C-AD344B538766}"/>
              </a:ext>
            </a:extLst>
          </p:cNvPr>
          <p:cNvPicPr>
            <a:picLocks noChangeAspect="1"/>
          </p:cNvPicPr>
          <p:nvPr userDrawn="1"/>
        </p:nvPicPr>
        <p:blipFill>
          <a:blip r:embed="rId3">
            <a:alphaModFix amt="36000"/>
            <a:extLst>
              <a:ext uri="{28A0092B-C50C-407E-A947-70E740481C1C}">
                <a14:useLocalDpi xmlns:a14="http://schemas.microsoft.com/office/drawing/2010/main" val="0"/>
              </a:ext>
            </a:extLst>
          </a:blip>
          <a:stretch>
            <a:fillRect/>
          </a:stretch>
        </p:blipFill>
        <p:spPr>
          <a:xfrm>
            <a:off x="129762" y="6123008"/>
            <a:ext cx="1232809" cy="693455"/>
          </a:xfrm>
          <a:prstGeom prst="rect">
            <a:avLst/>
          </a:prstGeom>
        </p:spPr>
      </p:pic>
    </p:spTree>
    <p:extLst>
      <p:ext uri="{BB962C8B-B14F-4D97-AF65-F5344CB8AC3E}">
        <p14:creationId xmlns:p14="http://schemas.microsoft.com/office/powerpoint/2010/main" val="1632218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D80D4-05AC-410F-9A72-3BD6DF7BF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D6F5700-6B05-4B71-9A10-05D8F2C6016F}"/>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087013D6-D620-4625-A49E-0A5388C7E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F22A3-7796-4D8E-8CE6-EA0CA25085E4}" type="slidenum">
              <a:rPr lang="en-GB" smtClean="0"/>
              <a:t>‹#›</a:t>
            </a:fld>
            <a:endParaRPr lang="en-GB"/>
          </a:p>
        </p:txBody>
      </p:sp>
    </p:spTree>
    <p:extLst>
      <p:ext uri="{BB962C8B-B14F-4D97-AF65-F5344CB8AC3E}">
        <p14:creationId xmlns:p14="http://schemas.microsoft.com/office/powerpoint/2010/main" val="39522429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9" r:id="rId3"/>
    <p:sldLayoutId id="2147483676" r:id="rId4"/>
    <p:sldLayoutId id="2147483692" r:id="rId5"/>
    <p:sldLayoutId id="2147483699" r:id="rId6"/>
  </p:sldLayoutIdLst>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xStyles>
    <p:titleStyle>
      <a:lvl1pPr algn="l" defTabSz="914400" rtl="0" eaLnBrk="1" latinLnBrk="0" hangingPunct="1">
        <a:lnSpc>
          <a:spcPct val="90000"/>
        </a:lnSpc>
        <a:spcBef>
          <a:spcPct val="0"/>
        </a:spcBef>
        <a:buNone/>
        <a:defRPr sz="6000" b="1" kern="1200">
          <a:solidFill>
            <a:srgbClr val="172B46"/>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30000"/>
        </a:lnSpc>
        <a:spcBef>
          <a:spcPts val="1000"/>
        </a:spcBef>
        <a:buClr>
          <a:srgbClr val="172B46"/>
        </a:buClr>
        <a:buSzPct val="120000"/>
        <a:buFont typeface="Arial" panose="020B0604020202020204" pitchFamily="34" charset="0"/>
        <a:buChar char="•"/>
        <a:defRPr sz="3600" b="1" kern="1200">
          <a:solidFill>
            <a:srgbClr val="172B4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2000" kern="1200">
          <a:solidFill>
            <a:srgbClr val="172B46"/>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2000" kern="1200">
          <a:solidFill>
            <a:srgbClr val="172B46"/>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800" kern="1200">
          <a:solidFill>
            <a:srgbClr val="172B46"/>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800" kern="1200">
          <a:solidFill>
            <a:srgbClr val="172B46"/>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7/06/relationships/model3d" Target="../media/model3d1.glb"/><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17/06/relationships/model3d" Target="../media/model3d2.glb"/></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2.xlsx"/><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1.xlsx"/><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2335-B9B1-5736-58F5-F476198BBA48}"/>
              </a:ext>
            </a:extLst>
          </p:cNvPr>
          <p:cNvSpPr>
            <a:spLocks noGrp="1"/>
          </p:cNvSpPr>
          <p:nvPr>
            <p:ph type="ctrTitle"/>
          </p:nvPr>
        </p:nvSpPr>
        <p:spPr>
          <a:xfrm>
            <a:off x="500742" y="2131302"/>
            <a:ext cx="11190515" cy="2595396"/>
          </a:xfrm>
        </p:spPr>
        <p:txBody>
          <a:bodyPr>
            <a:normAutofit fontScale="90000"/>
          </a:bodyPr>
          <a:lstStyle/>
          <a:p>
            <a:r>
              <a:rPr lang="en-GB" dirty="0"/>
              <a:t>Viability for Planning </a:t>
            </a:r>
            <a:br>
              <a:rPr lang="en-GB" dirty="0"/>
            </a:br>
            <a:r>
              <a:rPr lang="en-GB" dirty="0"/>
              <a:t>(the NPPF way) </a:t>
            </a:r>
          </a:p>
        </p:txBody>
      </p:sp>
    </p:spTree>
    <p:extLst>
      <p:ext uri="{BB962C8B-B14F-4D97-AF65-F5344CB8AC3E}">
        <p14:creationId xmlns:p14="http://schemas.microsoft.com/office/powerpoint/2010/main" val="2776018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193F53-2BBE-0DDA-C157-B99D6AB52EC3}"/>
              </a:ext>
            </a:extLst>
          </p:cNvPr>
          <p:cNvSpPr txBox="1"/>
          <p:nvPr/>
        </p:nvSpPr>
        <p:spPr>
          <a:xfrm>
            <a:off x="9678956" y="121299"/>
            <a:ext cx="5794311" cy="706347"/>
          </a:xfrm>
          <a:prstGeom prst="rect">
            <a:avLst/>
          </a:prstGeom>
          <a:noFill/>
        </p:spPr>
        <p:txBody>
          <a:bodyPr wrap="square" rtlCol="0">
            <a:spAutoFit/>
          </a:bodyPr>
          <a:lstStyle/>
          <a:p>
            <a:pPr algn="l">
              <a:lnSpc>
                <a:spcPct val="120000"/>
              </a:lnSpc>
            </a:pPr>
            <a:r>
              <a:rPr lang="en-GB" sz="3600" b="1" dirty="0">
                <a:solidFill>
                  <a:srgbClr val="172B46"/>
                </a:solidFill>
                <a:latin typeface="Roboto" panose="02000000000000000000" pitchFamily="2" charset="0"/>
                <a:ea typeface="Roboto" panose="02000000000000000000" pitchFamily="2" charset="0"/>
                <a:cs typeface="Roboto" panose="02000000000000000000" pitchFamily="2" charset="0"/>
              </a:rPr>
              <a:t>Premium </a:t>
            </a:r>
          </a:p>
        </p:txBody>
      </p:sp>
      <p:sp>
        <p:nvSpPr>
          <p:cNvPr id="3" name="TextBox 2">
            <a:extLst>
              <a:ext uri="{FF2B5EF4-FFF2-40B4-BE49-F238E27FC236}">
                <a16:creationId xmlns:a16="http://schemas.microsoft.com/office/drawing/2014/main" id="{EDE416E6-CF58-829E-0A73-C0DAFB8AC9AF}"/>
              </a:ext>
            </a:extLst>
          </p:cNvPr>
          <p:cNvSpPr txBox="1"/>
          <p:nvPr/>
        </p:nvSpPr>
        <p:spPr>
          <a:xfrm>
            <a:off x="361949" y="1320167"/>
            <a:ext cx="11468101" cy="4524315"/>
          </a:xfrm>
          <a:prstGeom prst="rect">
            <a:avLst/>
          </a:prstGeom>
          <a:noFill/>
        </p:spPr>
        <p:txBody>
          <a:bodyPr wrap="square">
            <a:spAutoFit/>
          </a:bodyPr>
          <a:lstStyle/>
          <a:p>
            <a:pPr marL="285750" indent="-285750" algn="just">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It is the amount above existing use value (EUV) that goes to the landowner.</a:t>
            </a:r>
          </a:p>
          <a:p>
            <a:pPr marL="285750" indent="-285750" algn="just">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Should provide a reasonable incentive for a landowner to bring forward land for development while allowing a sufficient contribution to fully comply with policy requirements</a:t>
            </a:r>
          </a:p>
          <a:p>
            <a:pPr marL="285750" indent="-285750" algn="just">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Market evidence can include benchmark land values from other viability assessments</a:t>
            </a:r>
          </a:p>
          <a:p>
            <a:pPr marL="285750" indent="-285750" algn="just">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Any data used should reasonably identify any adjustments necessary to reflect the cost of policy compliance (including for affordable housing), or differences in the quality of land, site scale, market performance of different building use types</a:t>
            </a:r>
            <a:endParaRPr lang="en-GB" sz="2400"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15512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E4A60E-184B-3416-EB48-42423D5162FA}"/>
              </a:ext>
            </a:extLst>
          </p:cNvPr>
          <p:cNvSpPr txBox="1"/>
          <p:nvPr/>
        </p:nvSpPr>
        <p:spPr>
          <a:xfrm>
            <a:off x="7996334" y="102637"/>
            <a:ext cx="6786467" cy="706347"/>
          </a:xfrm>
          <a:prstGeom prst="rect">
            <a:avLst/>
          </a:prstGeom>
          <a:noFill/>
        </p:spPr>
        <p:txBody>
          <a:bodyPr wrap="square" rtlCol="0">
            <a:spAutoFit/>
          </a:bodyPr>
          <a:lstStyle/>
          <a:p>
            <a:pPr algn="l">
              <a:lnSpc>
                <a:spcPct val="120000"/>
              </a:lnSpc>
            </a:pPr>
            <a:r>
              <a:rPr lang="en-GB" sz="3600" b="1" dirty="0">
                <a:solidFill>
                  <a:srgbClr val="172B46"/>
                </a:solidFill>
                <a:latin typeface="Roboto" panose="02000000000000000000" pitchFamily="2" charset="0"/>
                <a:ea typeface="Roboto" panose="02000000000000000000" pitchFamily="2" charset="0"/>
                <a:cs typeface="Roboto" panose="02000000000000000000" pitchFamily="2" charset="0"/>
              </a:rPr>
              <a:t>Developer Return</a:t>
            </a:r>
          </a:p>
        </p:txBody>
      </p:sp>
      <p:sp>
        <p:nvSpPr>
          <p:cNvPr id="3" name="TextBox 2">
            <a:extLst>
              <a:ext uri="{FF2B5EF4-FFF2-40B4-BE49-F238E27FC236}">
                <a16:creationId xmlns:a16="http://schemas.microsoft.com/office/drawing/2014/main" id="{6A199DD6-88C1-D678-66EE-FFD39A2E56E0}"/>
              </a:ext>
            </a:extLst>
          </p:cNvPr>
          <p:cNvSpPr txBox="1"/>
          <p:nvPr/>
        </p:nvSpPr>
        <p:spPr>
          <a:xfrm>
            <a:off x="301689" y="1597729"/>
            <a:ext cx="11252719" cy="3662541"/>
          </a:xfrm>
          <a:prstGeom prst="rect">
            <a:avLst/>
          </a:prstGeom>
          <a:noFill/>
        </p:spPr>
        <p:txBody>
          <a:bodyPr wrap="square">
            <a:spAutoFit/>
            <a:scene3d>
              <a:camera prst="orthographicFront"/>
              <a:lightRig rig="threePt" dir="t"/>
            </a:scene3d>
            <a:sp3d extrusionH="57150">
              <a:bevelT w="82550" h="38100" prst="coolSlant"/>
            </a:sp3d>
          </a:bodyPr>
          <a:lstStyle/>
          <a:p>
            <a:pPr marL="342900" indent="-342900">
              <a:buFont typeface="Arial" panose="020B0604020202020204" pitchFamily="34" charset="0"/>
              <a:buChar char="•"/>
            </a:pPr>
            <a:r>
              <a:rPr lang="en-US" sz="2400" b="1" i="0" dirty="0">
                <a:solidFill>
                  <a:srgbClr val="FF0000"/>
                </a:solidFill>
                <a:effectLst/>
                <a:latin typeface="Roboto" panose="02000000000000000000" pitchFamily="2" charset="0"/>
                <a:ea typeface="Roboto" panose="02000000000000000000" pitchFamily="2" charset="0"/>
                <a:cs typeface="Roboto" panose="02000000000000000000" pitchFamily="2" charset="0"/>
              </a:rPr>
              <a:t>15-20% of gross development value (GDV) </a:t>
            </a:r>
            <a:r>
              <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may be considered a suitable return to developers</a:t>
            </a:r>
          </a:p>
          <a:p>
            <a:pPr marL="342900" indent="-342900">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A lower figure may be more appropriate in consideration of delivery of affordable housing in circumstances where this guarantees an end sale at a known value and reduces risk</a:t>
            </a:r>
          </a:p>
          <a:p>
            <a:pPr marL="342900" indent="-342900">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Alternative figures may also be appropriate for different development types</a:t>
            </a:r>
          </a:p>
          <a:p>
            <a:pPr marL="342900" indent="-342900">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r>
              <a:rPr lang="en-US" sz="1600" dirty="0">
                <a:solidFill>
                  <a:srgbClr val="002060"/>
                </a:solidFill>
                <a:latin typeface="Roboto" panose="02000000000000000000" pitchFamily="2" charset="0"/>
                <a:ea typeface="Roboto" panose="02000000000000000000" pitchFamily="2" charset="0"/>
                <a:cs typeface="Roboto" panose="02000000000000000000" pitchFamily="2" charset="0"/>
              </a:rPr>
              <a:t>NPPF 2024</a:t>
            </a:r>
            <a:endParaRPr lang="en-GB" sz="1600"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95884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33" name="3D Model 32" descr="Dark Gray Straight thick arrow">
                <a:extLst>
                  <a:ext uri="{FF2B5EF4-FFF2-40B4-BE49-F238E27FC236}">
                    <a16:creationId xmlns:a16="http://schemas.microsoft.com/office/drawing/2014/main" id="{3622501F-20C7-16E2-8138-63B4862E76C3}"/>
                  </a:ext>
                </a:extLst>
              </p:cNvPr>
              <p:cNvGraphicFramePr>
                <a:graphicFrameLocks noChangeAspect="1"/>
              </p:cNvGraphicFramePr>
              <p:nvPr/>
            </p:nvGraphicFramePr>
            <p:xfrm rot="17705793">
              <a:off x="4698299" y="4028758"/>
              <a:ext cx="1196516" cy="800124"/>
            </p:xfrm>
            <a:graphic>
              <a:graphicData uri="http://schemas.microsoft.com/office/drawing/2017/model3d">
                <am3d:model3d r:embed="rId2">
                  <am3d:spPr>
                    <a:xfrm rot="17705793">
                      <a:off x="0" y="0"/>
                      <a:ext cx="1196516" cy="800124"/>
                    </a:xfrm>
                    <a:prstGeom prst="rect">
                      <a:avLst/>
                    </a:prstGeom>
                  </am3d:spPr>
                  <am3d:camera>
                    <am3d:pos x="0" y="0" z="49265132"/>
                    <am3d:up dx="0" dy="36000000" dz="0"/>
                    <am3d:lookAt x="0" y="0" z="0"/>
                    <am3d:perspective fov="2700000"/>
                  </am3d:camera>
                  <am3d:trans>
                    <am3d:meterPerModelUnit n="2106943" d="1000000"/>
                    <am3d:preTrans dx="0" dy="-9860495" dz="-1482"/>
                    <am3d:scale>
                      <am3d:sx n="1000000" d="1000000"/>
                      <am3d:sy n="1000000" d="1000000"/>
                      <am3d:sz n="1000000" d="1000000"/>
                    </am3d:scale>
                    <am3d:rot ax="8774936" ay="2503268" az="9361530"/>
                    <am3d:postTrans dx="0" dy="0" dz="0"/>
                  </am3d:trans>
                  <am3d:raster rName="Office3DRenderer" rVer="16.0.8326">
                    <am3d:blip r:embed="rId3"/>
                  </am3d:raster>
                  <am3d:objViewport viewportSz="13922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3" name="3D Model 32" descr="Dark Gray Straight thick arrow">
                <a:extLst>
                  <a:ext uri="{FF2B5EF4-FFF2-40B4-BE49-F238E27FC236}">
                    <a16:creationId xmlns:a16="http://schemas.microsoft.com/office/drawing/2014/main" id="{3622501F-20C7-16E2-8138-63B4862E76C3}"/>
                  </a:ext>
                </a:extLst>
              </p:cNvPr>
              <p:cNvPicPr>
                <a:picLocks noGrp="1" noRot="1" noChangeAspect="1" noMove="1" noResize="1" noEditPoints="1" noAdjustHandles="1" noChangeArrowheads="1" noChangeShapeType="1" noCrop="1"/>
              </p:cNvPicPr>
              <p:nvPr/>
            </p:nvPicPr>
            <p:blipFill>
              <a:blip r:embed="rId3"/>
              <a:stretch>
                <a:fillRect/>
              </a:stretch>
            </p:blipFill>
            <p:spPr>
              <a:xfrm rot="17705793">
                <a:off x="4698299" y="4028758"/>
                <a:ext cx="1196516" cy="800124"/>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2" name="3D Model 31" descr="Dark Gray Straight thick arrow">
                <a:extLst>
                  <a:ext uri="{FF2B5EF4-FFF2-40B4-BE49-F238E27FC236}">
                    <a16:creationId xmlns:a16="http://schemas.microsoft.com/office/drawing/2014/main" id="{9735986A-3674-6B27-4826-541A8D38EDB7}"/>
                  </a:ext>
                </a:extLst>
              </p:cNvPr>
              <p:cNvGraphicFramePr>
                <a:graphicFrameLocks noChangeAspect="1"/>
              </p:cNvGraphicFramePr>
              <p:nvPr/>
            </p:nvGraphicFramePr>
            <p:xfrm rot="12163631">
              <a:off x="6316813" y="4000392"/>
              <a:ext cx="1196516" cy="800124"/>
            </p:xfrm>
            <a:graphic>
              <a:graphicData uri="http://schemas.microsoft.com/office/drawing/2017/model3d">
                <am3d:model3d r:embed="rId2">
                  <am3d:spPr>
                    <a:xfrm rot="12163631">
                      <a:off x="0" y="0"/>
                      <a:ext cx="1196516" cy="800124"/>
                    </a:xfrm>
                    <a:prstGeom prst="rect">
                      <a:avLst/>
                    </a:prstGeom>
                  </am3d:spPr>
                  <am3d:camera>
                    <am3d:pos x="0" y="0" z="49265132"/>
                    <am3d:up dx="0" dy="36000000" dz="0"/>
                    <am3d:lookAt x="0" y="0" z="0"/>
                    <am3d:perspective fov="2700000"/>
                  </am3d:camera>
                  <am3d:trans>
                    <am3d:meterPerModelUnit n="2106943" d="1000000"/>
                    <am3d:preTrans dx="0" dy="-9860495" dz="-1482"/>
                    <am3d:scale>
                      <am3d:sx n="1000000" d="1000000"/>
                      <am3d:sy n="1000000" d="1000000"/>
                      <am3d:sz n="1000000" d="1000000"/>
                    </am3d:scale>
                    <am3d:rot ax="8774936" ay="2503268" az="9361530"/>
                    <am3d:postTrans dx="0" dy="0" dz="0"/>
                  </am3d:trans>
                  <am3d:raster rName="Office3DRenderer" rVer="16.0.8326">
                    <am3d:blip r:embed="rId3"/>
                  </am3d:raster>
                  <am3d:objViewport viewportSz="13922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2" name="3D Model 31" descr="Dark Gray Straight thick arrow">
                <a:extLst>
                  <a:ext uri="{FF2B5EF4-FFF2-40B4-BE49-F238E27FC236}">
                    <a16:creationId xmlns:a16="http://schemas.microsoft.com/office/drawing/2014/main" id="{9735986A-3674-6B27-4826-541A8D38EDB7}"/>
                  </a:ext>
                </a:extLst>
              </p:cNvPr>
              <p:cNvPicPr>
                <a:picLocks noGrp="1" noRot="1" noChangeAspect="1" noMove="1" noResize="1" noEditPoints="1" noAdjustHandles="1" noChangeArrowheads="1" noChangeShapeType="1" noCrop="1"/>
              </p:cNvPicPr>
              <p:nvPr/>
            </p:nvPicPr>
            <p:blipFill>
              <a:blip r:embed="rId3"/>
              <a:stretch>
                <a:fillRect/>
              </a:stretch>
            </p:blipFill>
            <p:spPr>
              <a:xfrm rot="12163631">
                <a:off x="6316813" y="4000392"/>
                <a:ext cx="1196516" cy="800124"/>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1" name="3D Model 30" descr="Dark Gray Straight thick arrow">
                <a:extLst>
                  <a:ext uri="{FF2B5EF4-FFF2-40B4-BE49-F238E27FC236}">
                    <a16:creationId xmlns:a16="http://schemas.microsoft.com/office/drawing/2014/main" id="{39218537-69B3-AF51-9A2C-E34CB3708FF5}"/>
                  </a:ext>
                </a:extLst>
              </p:cNvPr>
              <p:cNvGraphicFramePr>
                <a:graphicFrameLocks noChangeAspect="1"/>
              </p:cNvGraphicFramePr>
              <p:nvPr/>
            </p:nvGraphicFramePr>
            <p:xfrm rot="7204832">
              <a:off x="6256484" y="2622702"/>
              <a:ext cx="1196516" cy="800124"/>
            </p:xfrm>
            <a:graphic>
              <a:graphicData uri="http://schemas.microsoft.com/office/drawing/2017/model3d">
                <am3d:model3d r:embed="rId2">
                  <am3d:spPr>
                    <a:xfrm rot="7204832">
                      <a:off x="0" y="0"/>
                      <a:ext cx="1196516" cy="800124"/>
                    </a:xfrm>
                    <a:prstGeom prst="rect">
                      <a:avLst/>
                    </a:prstGeom>
                  </am3d:spPr>
                  <am3d:camera>
                    <am3d:pos x="0" y="0" z="49265132"/>
                    <am3d:up dx="0" dy="36000000" dz="0"/>
                    <am3d:lookAt x="0" y="0" z="0"/>
                    <am3d:perspective fov="2700000"/>
                  </am3d:camera>
                  <am3d:trans>
                    <am3d:meterPerModelUnit n="2106943" d="1000000"/>
                    <am3d:preTrans dx="0" dy="-9860495" dz="-1482"/>
                    <am3d:scale>
                      <am3d:sx n="1000000" d="1000000"/>
                      <am3d:sy n="1000000" d="1000000"/>
                      <am3d:sz n="1000000" d="1000000"/>
                    </am3d:scale>
                    <am3d:rot ax="8774936" ay="2503268" az="9361530"/>
                    <am3d:postTrans dx="0" dy="0" dz="0"/>
                  </am3d:trans>
                  <am3d:raster rName="Office3DRenderer" rVer="16.0.8326">
                    <am3d:blip r:embed="rId3"/>
                  </am3d:raster>
                  <am3d:objViewport viewportSz="13922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1" name="3D Model 30" descr="Dark Gray Straight thick arrow">
                <a:extLst>
                  <a:ext uri="{FF2B5EF4-FFF2-40B4-BE49-F238E27FC236}">
                    <a16:creationId xmlns:a16="http://schemas.microsoft.com/office/drawing/2014/main" id="{39218537-69B3-AF51-9A2C-E34CB3708FF5}"/>
                  </a:ext>
                </a:extLst>
              </p:cNvPr>
              <p:cNvPicPr>
                <a:picLocks noGrp="1" noRot="1" noChangeAspect="1" noMove="1" noResize="1" noEditPoints="1" noAdjustHandles="1" noChangeArrowheads="1" noChangeShapeType="1" noCrop="1"/>
              </p:cNvPicPr>
              <p:nvPr/>
            </p:nvPicPr>
            <p:blipFill>
              <a:blip r:embed="rId3"/>
              <a:stretch>
                <a:fillRect/>
              </a:stretch>
            </p:blipFill>
            <p:spPr>
              <a:xfrm rot="7204832">
                <a:off x="6256484" y="2622702"/>
                <a:ext cx="1196516" cy="800124"/>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0" name="3D Model 29" descr="Dark Gray Straight thick arrow">
                <a:extLst>
                  <a:ext uri="{FF2B5EF4-FFF2-40B4-BE49-F238E27FC236}">
                    <a16:creationId xmlns:a16="http://schemas.microsoft.com/office/drawing/2014/main" id="{38FEE79C-52D0-9263-985D-D84C182FFB61}"/>
                  </a:ext>
                </a:extLst>
              </p:cNvPr>
              <p:cNvGraphicFramePr>
                <a:graphicFrameLocks noChangeAspect="1"/>
              </p:cNvGraphicFramePr>
              <p:nvPr/>
            </p:nvGraphicFramePr>
            <p:xfrm rot="702228">
              <a:off x="4750212" y="2622701"/>
              <a:ext cx="1196516" cy="800124"/>
            </p:xfrm>
            <a:graphic>
              <a:graphicData uri="http://schemas.microsoft.com/office/drawing/2017/model3d">
                <am3d:model3d r:embed="rId2">
                  <am3d:spPr>
                    <a:xfrm rot="702228">
                      <a:off x="0" y="0"/>
                      <a:ext cx="1196516" cy="800124"/>
                    </a:xfrm>
                    <a:prstGeom prst="rect">
                      <a:avLst/>
                    </a:prstGeom>
                  </am3d:spPr>
                  <am3d:camera>
                    <am3d:pos x="0" y="0" z="49265132"/>
                    <am3d:up dx="0" dy="36000000" dz="0"/>
                    <am3d:lookAt x="0" y="0" z="0"/>
                    <am3d:perspective fov="2700000"/>
                  </am3d:camera>
                  <am3d:trans>
                    <am3d:meterPerModelUnit n="2106943" d="1000000"/>
                    <am3d:preTrans dx="0" dy="-9860495" dz="-1482"/>
                    <am3d:scale>
                      <am3d:sx n="1000000" d="1000000"/>
                      <am3d:sy n="1000000" d="1000000"/>
                      <am3d:sz n="1000000" d="1000000"/>
                    </am3d:scale>
                    <am3d:rot ax="8774936" ay="2503268" az="9361530"/>
                    <am3d:postTrans dx="0" dy="0" dz="0"/>
                  </am3d:trans>
                  <am3d:raster rName="Office3DRenderer" rVer="16.0.8326">
                    <am3d:blip r:embed="rId3"/>
                  </am3d:raster>
                  <am3d:objViewport viewportSz="13922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0" name="3D Model 29" descr="Dark Gray Straight thick arrow">
                <a:extLst>
                  <a:ext uri="{FF2B5EF4-FFF2-40B4-BE49-F238E27FC236}">
                    <a16:creationId xmlns:a16="http://schemas.microsoft.com/office/drawing/2014/main" id="{38FEE79C-52D0-9263-985D-D84C182FFB61}"/>
                  </a:ext>
                </a:extLst>
              </p:cNvPr>
              <p:cNvPicPr>
                <a:picLocks noGrp="1" noRot="1" noChangeAspect="1" noMove="1" noResize="1" noEditPoints="1" noAdjustHandles="1" noChangeArrowheads="1" noChangeShapeType="1" noCrop="1"/>
              </p:cNvPicPr>
              <p:nvPr/>
            </p:nvPicPr>
            <p:blipFill>
              <a:blip r:embed="rId3"/>
              <a:stretch>
                <a:fillRect/>
              </a:stretch>
            </p:blipFill>
            <p:spPr>
              <a:xfrm rot="702228">
                <a:off x="4750212" y="2622701"/>
                <a:ext cx="1196516" cy="800124"/>
              </a:xfrm>
              <a:prstGeom prst="rect">
                <a:avLst/>
              </a:prstGeom>
            </p:spPr>
          </p:pic>
        </mc:Fallback>
      </mc:AlternateContent>
      <p:sp>
        <p:nvSpPr>
          <p:cNvPr id="5" name="Rectangle: Rounded Corners 4">
            <a:extLst>
              <a:ext uri="{FF2B5EF4-FFF2-40B4-BE49-F238E27FC236}">
                <a16:creationId xmlns:a16="http://schemas.microsoft.com/office/drawing/2014/main" id="{86DBFDD4-9DFA-19FC-6D70-8BD6270D3A6D}"/>
              </a:ext>
            </a:extLst>
          </p:cNvPr>
          <p:cNvSpPr/>
          <p:nvPr/>
        </p:nvSpPr>
        <p:spPr>
          <a:xfrm>
            <a:off x="7131114" y="1188701"/>
            <a:ext cx="2963501" cy="1682241"/>
          </a:xfrm>
          <a:prstGeom prst="roundRect">
            <a:avLst/>
          </a:prstGeom>
          <a:solidFill>
            <a:srgbClr val="00990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effectLst>
                <a:outerShdw blurRad="38100" dist="38100" dir="2700000" algn="tl">
                  <a:srgbClr val="000000">
                    <a:alpha val="43137"/>
                  </a:srgbClr>
                </a:outerShdw>
              </a:effectLst>
            </a:endParaRPr>
          </a:p>
          <a:p>
            <a:pPr algn="ctr"/>
            <a:r>
              <a:rPr lang="en-GB" sz="2400" dirty="0">
                <a:effectLst>
                  <a:outerShdw blurRad="38100" dist="38100" dir="2700000" algn="tl">
                    <a:srgbClr val="000000">
                      <a:alpha val="43137"/>
                    </a:srgbClr>
                  </a:outerShdw>
                </a:effectLst>
              </a:rPr>
              <a:t>Landowner</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‘Decent’ land value  </a:t>
            </a:r>
          </a:p>
          <a:p>
            <a:pPr algn="ctr"/>
            <a:endParaRPr lang="en-GB" sz="24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81E4E6CE-A125-14EE-FD73-D0BC1F3C458A}"/>
              </a:ext>
            </a:extLst>
          </p:cNvPr>
          <p:cNvSpPr/>
          <p:nvPr/>
        </p:nvSpPr>
        <p:spPr>
          <a:xfrm>
            <a:off x="7131114" y="4614443"/>
            <a:ext cx="2963501" cy="1682241"/>
          </a:xfrm>
          <a:prstGeom prst="roundRect">
            <a:avLst/>
          </a:prstGeom>
          <a:solidFill>
            <a:srgbClr val="FF000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a:p>
            <a:pPr algn="ctr"/>
            <a:r>
              <a:rPr lang="en-GB" sz="2400" dirty="0">
                <a:effectLst>
                  <a:outerShdw blurRad="38100" dist="38100" dir="2700000" algn="tl">
                    <a:srgbClr val="000000">
                      <a:alpha val="43137"/>
                    </a:srgbClr>
                  </a:outerShdw>
                </a:effectLst>
              </a:rPr>
              <a:t>Developer</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‘Reasonable profit’</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Turnover </a:t>
            </a:r>
          </a:p>
          <a:p>
            <a:pPr marL="171450" indent="-171450">
              <a:buFont typeface="Arial" panose="020B0604020202020204" pitchFamily="34" charset="0"/>
              <a:buChar char="•"/>
            </a:pPr>
            <a:endParaRPr lang="en-GB" sz="12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p:txBody>
      </p:sp>
      <p:sp>
        <p:nvSpPr>
          <p:cNvPr id="7" name="Rectangle: Rounded Corners 6">
            <a:extLst>
              <a:ext uri="{FF2B5EF4-FFF2-40B4-BE49-F238E27FC236}">
                <a16:creationId xmlns:a16="http://schemas.microsoft.com/office/drawing/2014/main" id="{8AA6E776-8F13-3903-262F-5F97F4DC89DB}"/>
              </a:ext>
            </a:extLst>
          </p:cNvPr>
          <p:cNvSpPr/>
          <p:nvPr/>
        </p:nvSpPr>
        <p:spPr>
          <a:xfrm>
            <a:off x="2097385" y="1188701"/>
            <a:ext cx="2963501" cy="1682241"/>
          </a:xfrm>
          <a:prstGeom prst="roundRect">
            <a:avLst/>
          </a:prstGeom>
          <a:solidFill>
            <a:srgbClr val="0747A6"/>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a:p>
            <a:pPr algn="ctr"/>
            <a:r>
              <a:rPr lang="en-GB" sz="2400" dirty="0">
                <a:effectLst>
                  <a:outerShdw blurRad="38100" dist="38100" dir="2700000" algn="tl">
                    <a:srgbClr val="000000">
                      <a:alpha val="43137"/>
                    </a:srgbClr>
                  </a:outerShdw>
                </a:effectLst>
              </a:rPr>
              <a:t>Community</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Cheap Housing</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Quality Housing </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Affordable Housing (?)</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Play areas</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Community stuff    </a:t>
            </a:r>
          </a:p>
          <a:p>
            <a:pPr algn="ctr"/>
            <a:endParaRPr lang="en-GB" sz="24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p:txBody>
      </p:sp>
      <p:sp>
        <p:nvSpPr>
          <p:cNvPr id="8" name="Rectangle: Rounded Corners 7">
            <a:extLst>
              <a:ext uri="{FF2B5EF4-FFF2-40B4-BE49-F238E27FC236}">
                <a16:creationId xmlns:a16="http://schemas.microsoft.com/office/drawing/2014/main" id="{05CF1D51-C55D-16FD-C2B3-9CA980469E68}"/>
              </a:ext>
            </a:extLst>
          </p:cNvPr>
          <p:cNvSpPr/>
          <p:nvPr/>
        </p:nvSpPr>
        <p:spPr>
          <a:xfrm>
            <a:off x="2097385" y="4614443"/>
            <a:ext cx="2963501" cy="1682241"/>
          </a:xfrm>
          <a:prstGeom prst="roundRect">
            <a:avLst/>
          </a:prstGeom>
          <a:solidFill>
            <a:srgbClr val="00B0F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a:p>
            <a:pPr algn="ctr"/>
            <a:r>
              <a:rPr lang="en-GB" sz="2400" dirty="0">
                <a:effectLst>
                  <a:outerShdw blurRad="38100" dist="38100" dir="2700000" algn="tl">
                    <a:srgbClr val="000000">
                      <a:alpha val="43137"/>
                    </a:srgbClr>
                  </a:outerShdw>
                </a:effectLst>
              </a:rPr>
              <a:t>Government (N&amp;L)</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Building regs (net zero one day)   </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All Housing (OM and AH)</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Good design</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Economic activity </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CIL £</a:t>
            </a:r>
          </a:p>
          <a:p>
            <a:pPr algn="ctr"/>
            <a:endParaRPr lang="en-GB" sz="24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a:p>
            <a:pPr algn="ctr"/>
            <a:endParaRPr lang="en-GB" sz="2400" dirty="0">
              <a:effectLst>
                <a:outerShdw blurRad="38100" dist="38100" dir="2700000" algn="tl">
                  <a:srgbClr val="000000">
                    <a:alpha val="43137"/>
                  </a:srgbClr>
                </a:outerShdw>
              </a:effectLst>
            </a:endParaRPr>
          </a:p>
        </p:txBody>
      </p:sp>
      <p:cxnSp>
        <p:nvCxnSpPr>
          <p:cNvPr id="10" name="Straight Arrow Connector 9">
            <a:extLst>
              <a:ext uri="{FF2B5EF4-FFF2-40B4-BE49-F238E27FC236}">
                <a16:creationId xmlns:a16="http://schemas.microsoft.com/office/drawing/2014/main" id="{AEDE8A89-BE2A-1E5C-98BA-70596C15751A}"/>
              </a:ext>
            </a:extLst>
          </p:cNvPr>
          <p:cNvCxnSpPr>
            <a:cxnSpLocks/>
            <a:endCxn id="5" idx="1"/>
          </p:cNvCxnSpPr>
          <p:nvPr/>
        </p:nvCxnSpPr>
        <p:spPr>
          <a:xfrm flipV="1">
            <a:off x="5849069" y="2029822"/>
            <a:ext cx="1282045" cy="1254773"/>
          </a:xfrm>
          <a:prstGeom prst="straightConnector1">
            <a:avLst/>
          </a:prstGeom>
          <a:ln w="231775">
            <a:noFill/>
            <a:tailEnd type="triangle"/>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9" name="3D Model 28" descr="Sphere">
                <a:extLst>
                  <a:ext uri="{FF2B5EF4-FFF2-40B4-BE49-F238E27FC236}">
                    <a16:creationId xmlns:a16="http://schemas.microsoft.com/office/drawing/2014/main" id="{E505D40F-AE11-A9FF-31B9-DEF5A65CD471}"/>
                  </a:ext>
                </a:extLst>
              </p:cNvPr>
              <p:cNvGraphicFramePr/>
              <p:nvPr/>
            </p:nvGraphicFramePr>
            <p:xfrm>
              <a:off x="5468008" y="2870942"/>
              <a:ext cx="1255983" cy="1428221"/>
            </p:xfrm>
            <a:graphic>
              <a:graphicData uri="http://schemas.microsoft.com/office/drawing/2017/model3d">
                <am3d:model3d r:embed="rId4">
                  <am3d:spPr>
                    <a:xfrm>
                      <a:off x="0" y="0"/>
                      <a:ext cx="1255983" cy="1428221"/>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5"/>
                  </am3d:raster>
                  <am3d:objViewport viewportSz="22184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9" name="3D Model 28" descr="Sphere">
                <a:extLst>
                  <a:ext uri="{FF2B5EF4-FFF2-40B4-BE49-F238E27FC236}">
                    <a16:creationId xmlns:a16="http://schemas.microsoft.com/office/drawing/2014/main" id="{E505D40F-AE11-A9FF-31B9-DEF5A65CD471}"/>
                  </a:ext>
                </a:extLst>
              </p:cNvPr>
              <p:cNvPicPr>
                <a:picLocks noGrp="1" noRot="1" noChangeAspect="1" noMove="1" noResize="1" noEditPoints="1" noAdjustHandles="1" noChangeArrowheads="1" noChangeShapeType="1" noCrop="1"/>
              </p:cNvPicPr>
              <p:nvPr/>
            </p:nvPicPr>
            <p:blipFill>
              <a:blip r:embed="rId5"/>
              <a:stretch>
                <a:fillRect/>
              </a:stretch>
            </p:blipFill>
            <p:spPr>
              <a:xfrm>
                <a:off x="5468008" y="2870942"/>
                <a:ext cx="1255983" cy="1428221"/>
              </a:xfrm>
              <a:prstGeom prst="rect">
                <a:avLst/>
              </a:prstGeom>
            </p:spPr>
          </p:pic>
        </mc:Fallback>
      </mc:AlternateContent>
      <p:sp>
        <p:nvSpPr>
          <p:cNvPr id="34" name="TextBox 33">
            <a:extLst>
              <a:ext uri="{FF2B5EF4-FFF2-40B4-BE49-F238E27FC236}">
                <a16:creationId xmlns:a16="http://schemas.microsoft.com/office/drawing/2014/main" id="{9FFEA459-88D7-21DD-1743-8A880431FB2A}"/>
              </a:ext>
            </a:extLst>
          </p:cNvPr>
          <p:cNvSpPr txBox="1"/>
          <p:nvPr/>
        </p:nvSpPr>
        <p:spPr>
          <a:xfrm>
            <a:off x="7044397" y="-33372"/>
            <a:ext cx="5794311" cy="706347"/>
          </a:xfrm>
          <a:prstGeom prst="rect">
            <a:avLst/>
          </a:prstGeom>
          <a:noFill/>
        </p:spPr>
        <p:txBody>
          <a:bodyPr wrap="square" rtlCol="0">
            <a:spAutoFit/>
          </a:bodyPr>
          <a:lstStyle/>
          <a:p>
            <a:pPr algn="l">
              <a:lnSpc>
                <a:spcPct val="120000"/>
              </a:lnSpc>
            </a:pPr>
            <a:r>
              <a:rPr lang="en-GB" sz="3600" b="1" dirty="0">
                <a:solidFill>
                  <a:srgbClr val="172B46"/>
                </a:solidFill>
                <a:latin typeface="Roboto" panose="02000000000000000000" pitchFamily="2" charset="0"/>
                <a:ea typeface="Roboto" panose="02000000000000000000" pitchFamily="2" charset="0"/>
                <a:cs typeface="Roboto" panose="02000000000000000000" pitchFamily="2" charset="0"/>
              </a:rPr>
              <a:t>The Local Plan Nirvana </a:t>
            </a:r>
          </a:p>
        </p:txBody>
      </p:sp>
    </p:spTree>
    <p:extLst>
      <p:ext uri="{BB962C8B-B14F-4D97-AF65-F5344CB8AC3E}">
        <p14:creationId xmlns:p14="http://schemas.microsoft.com/office/powerpoint/2010/main" val="885911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2E3227-FF9C-1293-A2FD-118AE63FE474}"/>
              </a:ext>
            </a:extLst>
          </p:cNvPr>
          <p:cNvSpPr txBox="1"/>
          <p:nvPr/>
        </p:nvSpPr>
        <p:spPr>
          <a:xfrm>
            <a:off x="6711193" y="85788"/>
            <a:ext cx="5794311" cy="706347"/>
          </a:xfrm>
          <a:prstGeom prst="rect">
            <a:avLst/>
          </a:prstGeom>
          <a:noFill/>
        </p:spPr>
        <p:txBody>
          <a:bodyPr wrap="square" rtlCol="0">
            <a:spAutoFit/>
          </a:bodyPr>
          <a:lstStyle/>
          <a:p>
            <a:pPr algn="l">
              <a:lnSpc>
                <a:spcPct val="120000"/>
              </a:lnSpc>
            </a:pPr>
            <a:r>
              <a:rPr lang="en-GB" sz="3600" b="1" dirty="0">
                <a:solidFill>
                  <a:srgbClr val="172B46"/>
                </a:solidFill>
                <a:latin typeface="Roboto" panose="02000000000000000000" pitchFamily="2" charset="0"/>
                <a:ea typeface="Roboto" panose="02000000000000000000" pitchFamily="2" charset="0"/>
                <a:cs typeface="Roboto" panose="02000000000000000000" pitchFamily="2" charset="0"/>
              </a:rPr>
              <a:t>Incentivising sale of land  </a:t>
            </a:r>
          </a:p>
        </p:txBody>
      </p:sp>
      <p:sp>
        <p:nvSpPr>
          <p:cNvPr id="3" name="TextBox 2">
            <a:extLst>
              <a:ext uri="{FF2B5EF4-FFF2-40B4-BE49-F238E27FC236}">
                <a16:creationId xmlns:a16="http://schemas.microsoft.com/office/drawing/2014/main" id="{AEF92B52-E04A-7AB0-9565-FD5925E1E630}"/>
              </a:ext>
            </a:extLst>
          </p:cNvPr>
          <p:cNvSpPr txBox="1"/>
          <p:nvPr/>
        </p:nvSpPr>
        <p:spPr>
          <a:xfrm>
            <a:off x="915483" y="1074509"/>
            <a:ext cx="11468101" cy="4401205"/>
          </a:xfrm>
          <a:prstGeom prst="rect">
            <a:avLst/>
          </a:prstGeom>
          <a:noFill/>
        </p:spPr>
        <p:txBody>
          <a:bodyPr wrap="square">
            <a:spAutoFit/>
          </a:bodyPr>
          <a:lstStyle/>
          <a:p>
            <a:pPr marL="285750"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Worked example near Truro 20 plots – 4.1 acres</a:t>
            </a:r>
          </a:p>
          <a:p>
            <a:pPr marL="285750"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EUV – £9700 per acre </a:t>
            </a:r>
          </a:p>
          <a:p>
            <a:pPr marL="285750"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Premium, say, 20% - £1940/acre</a:t>
            </a:r>
          </a:p>
          <a:p>
            <a:pPr marL="285750"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BLV £11,640</a:t>
            </a:r>
          </a:p>
          <a:p>
            <a:pPr marL="285750"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£3181 per plot</a:t>
            </a:r>
          </a:p>
          <a:p>
            <a:pPr marL="285750" indent="-285750" algn="just">
              <a:buFont typeface="Arial" panose="020B0604020202020204" pitchFamily="34" charset="0"/>
              <a:buChar char="•"/>
            </a:pPr>
            <a:endParaRPr lang="en-GB" sz="20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£30 billion agricultural income (England)</a:t>
            </a:r>
          </a:p>
          <a:p>
            <a:pPr marL="285750"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42 million acres of land in use</a:t>
            </a:r>
          </a:p>
          <a:p>
            <a:pPr marL="285750"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£701.38/acre income </a:t>
            </a:r>
          </a:p>
          <a:p>
            <a:pPr marL="285750"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30 year income from 3.5 acres - £73,644 </a:t>
            </a:r>
          </a:p>
          <a:p>
            <a:pPr marL="742950" lvl="1"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‘Hope’ Value? </a:t>
            </a:r>
          </a:p>
          <a:p>
            <a:pPr marL="742950" lvl="1"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Selling the family silver </a:t>
            </a:r>
          </a:p>
          <a:p>
            <a:pPr marL="742950" lvl="1"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Emotion</a:t>
            </a:r>
          </a:p>
          <a:p>
            <a:pPr marL="742950" lvl="1"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Reduced efficiency </a:t>
            </a:r>
          </a:p>
        </p:txBody>
      </p:sp>
      <p:sp>
        <p:nvSpPr>
          <p:cNvPr id="4" name="Speech Bubble: Rectangle with Corners Rounded 3">
            <a:extLst>
              <a:ext uri="{FF2B5EF4-FFF2-40B4-BE49-F238E27FC236}">
                <a16:creationId xmlns:a16="http://schemas.microsoft.com/office/drawing/2014/main" id="{2C48E993-E165-E959-AF50-12058D8B95D0}"/>
              </a:ext>
            </a:extLst>
          </p:cNvPr>
          <p:cNvSpPr/>
          <p:nvPr/>
        </p:nvSpPr>
        <p:spPr>
          <a:xfrm>
            <a:off x="7454537" y="1593669"/>
            <a:ext cx="3692434" cy="1471748"/>
          </a:xfrm>
          <a:prstGeom prst="wedgeRoundRectCallout">
            <a:avLst>
              <a:gd name="adj1" fmla="val -137814"/>
              <a:gd name="adj2" fmla="val -48151"/>
              <a:gd name="adj3" fmla="val 16667"/>
            </a:avLst>
          </a:prstGeom>
          <a:solidFill>
            <a:srgbClr val="00B0F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But Ultimately EUV represents replacement cost of the asset with a similar one and is therefore, to all intents and purposes, ‘Market Value’ at its current use. </a:t>
            </a:r>
          </a:p>
        </p:txBody>
      </p:sp>
    </p:spTree>
    <p:extLst>
      <p:ext uri="{BB962C8B-B14F-4D97-AF65-F5344CB8AC3E}">
        <p14:creationId xmlns:p14="http://schemas.microsoft.com/office/powerpoint/2010/main" val="492487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FEC3F5-1458-DDE3-0384-F1E3166C500A}"/>
              </a:ext>
            </a:extLst>
          </p:cNvPr>
          <p:cNvSpPr txBox="1"/>
          <p:nvPr/>
        </p:nvSpPr>
        <p:spPr>
          <a:xfrm>
            <a:off x="0" y="2354670"/>
            <a:ext cx="11468101" cy="1938992"/>
          </a:xfrm>
          <a:prstGeom prst="rect">
            <a:avLst/>
          </a:prstGeom>
          <a:noFill/>
        </p:spPr>
        <p:txBody>
          <a:bodyPr wrap="square">
            <a:spAutoFit/>
          </a:bodyPr>
          <a:lstStyle/>
          <a:p>
            <a:pPr marL="285750"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Worked example near Truro 15 plots – 4.1 acres</a:t>
            </a:r>
          </a:p>
          <a:p>
            <a:pPr marL="742950" lvl="1"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Replacement site (less buildings) £27,247/acre</a:t>
            </a:r>
          </a:p>
          <a:p>
            <a:pPr marL="742950" lvl="1" indent="-285750" algn="just">
              <a:buFont typeface="Arial" panose="020B0604020202020204" pitchFamily="34" charset="0"/>
              <a:buChar char="•"/>
            </a:pPr>
            <a:r>
              <a:rPr lang="en-GB" sz="2000" dirty="0">
                <a:solidFill>
                  <a:srgbClr val="002060"/>
                </a:solidFill>
                <a:latin typeface="Roboto" panose="02000000000000000000" pitchFamily="2" charset="0"/>
                <a:ea typeface="Roboto" panose="02000000000000000000" pitchFamily="2" charset="0"/>
                <a:cs typeface="Roboto" panose="02000000000000000000" pitchFamily="2" charset="0"/>
              </a:rPr>
              <a:t>Premium, say, 20% £5449/acre</a:t>
            </a:r>
          </a:p>
          <a:p>
            <a:pPr marL="742950" lvl="1" indent="-285750" algn="just">
              <a:buFont typeface="Arial" panose="020B0604020202020204" pitchFamily="34" charset="0"/>
              <a:buChar char="•"/>
            </a:pPr>
            <a:r>
              <a:rPr lang="en-GB" sz="2000" u="sng" dirty="0">
                <a:solidFill>
                  <a:srgbClr val="002060"/>
                </a:solidFill>
                <a:latin typeface="Roboto" panose="02000000000000000000" pitchFamily="2" charset="0"/>
                <a:ea typeface="Roboto" panose="02000000000000000000" pitchFamily="2" charset="0"/>
                <a:cs typeface="Roboto" panose="02000000000000000000" pitchFamily="2" charset="0"/>
              </a:rPr>
              <a:t>BLV £32,696/acre</a:t>
            </a:r>
          </a:p>
          <a:p>
            <a:pPr marL="742950" lvl="1" indent="-285750" algn="just">
              <a:buFont typeface="Arial" panose="020B0604020202020204" pitchFamily="34" charset="0"/>
              <a:buChar char="•"/>
            </a:pPr>
            <a:r>
              <a:rPr lang="en-GB" sz="2000" u="sng" dirty="0">
                <a:solidFill>
                  <a:srgbClr val="002060"/>
                </a:solidFill>
                <a:latin typeface="Roboto" panose="02000000000000000000" pitchFamily="2" charset="0"/>
                <a:ea typeface="Roboto" panose="02000000000000000000" pitchFamily="2" charset="0"/>
                <a:cs typeface="Roboto" panose="02000000000000000000" pitchFamily="2" charset="0"/>
              </a:rPr>
              <a:t>Giving £134,055 as BLV </a:t>
            </a:r>
          </a:p>
          <a:p>
            <a:pPr marL="285750" indent="-285750" algn="just">
              <a:buFont typeface="Arial" panose="020B0604020202020204" pitchFamily="34" charset="0"/>
              <a:buChar char="•"/>
            </a:pPr>
            <a:endParaRPr lang="en-GB" sz="2000"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pic>
        <p:nvPicPr>
          <p:cNvPr id="5" name="Picture 4" descr="A screenshot of a website&#10;&#10;AI-generated content may be incorrect.">
            <a:extLst>
              <a:ext uri="{FF2B5EF4-FFF2-40B4-BE49-F238E27FC236}">
                <a16:creationId xmlns:a16="http://schemas.microsoft.com/office/drawing/2014/main" id="{F7770F64-5076-5682-1FC2-1C84A4227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559" y="821525"/>
            <a:ext cx="5030481" cy="4697506"/>
          </a:xfrm>
          <a:prstGeom prst="rect">
            <a:avLst/>
          </a:prstGeom>
        </p:spPr>
      </p:pic>
    </p:spTree>
    <p:extLst>
      <p:ext uri="{BB962C8B-B14F-4D97-AF65-F5344CB8AC3E}">
        <p14:creationId xmlns:p14="http://schemas.microsoft.com/office/powerpoint/2010/main" val="4182862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neighborhood&#10;&#10;AI-generated content may be incorrect.">
            <a:extLst>
              <a:ext uri="{FF2B5EF4-FFF2-40B4-BE49-F238E27FC236}">
                <a16:creationId xmlns:a16="http://schemas.microsoft.com/office/drawing/2014/main" id="{85274013-5212-82ED-4FB0-23431A091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538" y="0"/>
            <a:ext cx="10374923" cy="6858000"/>
          </a:xfrm>
          <a:prstGeom prst="rect">
            <a:avLst/>
          </a:prstGeom>
        </p:spPr>
      </p:pic>
    </p:spTree>
    <p:extLst>
      <p:ext uri="{BB962C8B-B14F-4D97-AF65-F5344CB8AC3E}">
        <p14:creationId xmlns:p14="http://schemas.microsoft.com/office/powerpoint/2010/main" val="1141076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6E0B65-7C22-30E8-86BD-A4CF1BE69756}"/>
              </a:ext>
            </a:extLst>
          </p:cNvPr>
          <p:cNvSpPr txBox="1"/>
          <p:nvPr/>
        </p:nvSpPr>
        <p:spPr>
          <a:xfrm>
            <a:off x="5066523" y="177282"/>
            <a:ext cx="7411618" cy="706347"/>
          </a:xfrm>
          <a:prstGeom prst="rect">
            <a:avLst/>
          </a:prstGeom>
          <a:noFill/>
        </p:spPr>
        <p:txBody>
          <a:bodyPr wrap="square" rtlCol="0">
            <a:spAutoFit/>
          </a:bodyPr>
          <a:lstStyle/>
          <a:p>
            <a:pPr algn="l">
              <a:lnSpc>
                <a:spcPct val="120000"/>
              </a:lnSpc>
            </a:pPr>
            <a:r>
              <a:rPr lang="en-GB" sz="3600" b="1" dirty="0">
                <a:solidFill>
                  <a:srgbClr val="172B46"/>
                </a:solidFill>
                <a:latin typeface="Roboto" panose="02000000000000000000" pitchFamily="2" charset="0"/>
                <a:ea typeface="Roboto" panose="02000000000000000000" pitchFamily="2" charset="0"/>
                <a:cs typeface="Roboto" panose="02000000000000000000" pitchFamily="2" charset="0"/>
              </a:rPr>
              <a:t>Gross Development Value (GDV) </a:t>
            </a:r>
          </a:p>
        </p:txBody>
      </p:sp>
      <p:graphicFrame>
        <p:nvGraphicFramePr>
          <p:cNvPr id="5" name="Table 4">
            <a:extLst>
              <a:ext uri="{FF2B5EF4-FFF2-40B4-BE49-F238E27FC236}">
                <a16:creationId xmlns:a16="http://schemas.microsoft.com/office/drawing/2014/main" id="{042F513F-1AC1-8FCA-B221-359A276F162E}"/>
              </a:ext>
            </a:extLst>
          </p:cNvPr>
          <p:cNvGraphicFramePr>
            <a:graphicFrameLocks noGrp="1"/>
          </p:cNvGraphicFramePr>
          <p:nvPr>
            <p:extLst>
              <p:ext uri="{D42A27DB-BD31-4B8C-83A1-F6EECF244321}">
                <p14:modId xmlns:p14="http://schemas.microsoft.com/office/powerpoint/2010/main" val="3896681232"/>
              </p:ext>
            </p:extLst>
          </p:nvPr>
        </p:nvGraphicFramePr>
        <p:xfrm>
          <a:off x="1136650" y="2038350"/>
          <a:ext cx="9740900" cy="3357245"/>
        </p:xfrm>
        <a:graphic>
          <a:graphicData uri="http://schemas.openxmlformats.org/drawingml/2006/table">
            <a:tbl>
              <a:tblPr firstRow="1" bandRow="1">
                <a:tableStyleId>{5C22544A-7EE6-4342-B048-85BDC9FD1C3A}</a:tableStyleId>
              </a:tblPr>
              <a:tblGrid>
                <a:gridCol w="2701578">
                  <a:extLst>
                    <a:ext uri="{9D8B030D-6E8A-4147-A177-3AD203B41FA5}">
                      <a16:colId xmlns:a16="http://schemas.microsoft.com/office/drawing/2014/main" val="980074779"/>
                    </a:ext>
                  </a:extLst>
                </a:gridCol>
                <a:gridCol w="1194782">
                  <a:extLst>
                    <a:ext uri="{9D8B030D-6E8A-4147-A177-3AD203B41FA5}">
                      <a16:colId xmlns:a16="http://schemas.microsoft.com/office/drawing/2014/main" val="3490846130"/>
                    </a:ext>
                  </a:extLst>
                </a:gridCol>
                <a:gridCol w="1948180">
                  <a:extLst>
                    <a:ext uri="{9D8B030D-6E8A-4147-A177-3AD203B41FA5}">
                      <a16:colId xmlns:a16="http://schemas.microsoft.com/office/drawing/2014/main" val="3536078901"/>
                    </a:ext>
                  </a:extLst>
                </a:gridCol>
                <a:gridCol w="1948180">
                  <a:extLst>
                    <a:ext uri="{9D8B030D-6E8A-4147-A177-3AD203B41FA5}">
                      <a16:colId xmlns:a16="http://schemas.microsoft.com/office/drawing/2014/main" val="2964362374"/>
                    </a:ext>
                  </a:extLst>
                </a:gridCol>
                <a:gridCol w="1948180">
                  <a:extLst>
                    <a:ext uri="{9D8B030D-6E8A-4147-A177-3AD203B41FA5}">
                      <a16:colId xmlns:a16="http://schemas.microsoft.com/office/drawing/2014/main" val="2308953866"/>
                    </a:ext>
                  </a:extLst>
                </a:gridCol>
              </a:tblGrid>
              <a:tr h="390525">
                <a:tc>
                  <a:txBody>
                    <a:bodyPr/>
                    <a:lstStyle/>
                    <a:p>
                      <a:pPr algn="ctr"/>
                      <a:r>
                        <a:rPr lang="en-GB" dirty="0">
                          <a:solidFill>
                            <a:schemeClr val="tx1"/>
                          </a:solidFill>
                        </a:rPr>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No.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M2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Value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890089"/>
                  </a:ext>
                </a:extLst>
              </a:tr>
              <a:tr h="370840">
                <a:tc>
                  <a:txBody>
                    <a:bodyPr/>
                    <a:lstStyle/>
                    <a:p>
                      <a:pPr algn="ctr"/>
                      <a:r>
                        <a:rPr lang="en-GB" dirty="0">
                          <a:solidFill>
                            <a:schemeClr val="tx1"/>
                          </a:solidFill>
                        </a:rPr>
                        <a:t>4 bed detached 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318114"/>
                  </a:ext>
                </a:extLst>
              </a:tr>
              <a:tr h="370840">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1499468"/>
                  </a:ext>
                </a:extLst>
              </a:tr>
              <a:tr h="370840">
                <a:tc>
                  <a:txBody>
                    <a:bodyPr/>
                    <a:lstStyle/>
                    <a:p>
                      <a:pPr algn="ctr"/>
                      <a:r>
                        <a:rPr lang="en-GB" dirty="0">
                          <a:solidFill>
                            <a:schemeClr val="tx1"/>
                          </a:solidFill>
                        </a:rPr>
                        <a:t>2 bed house 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£253,750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£253,750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6017727"/>
                  </a:ext>
                </a:extLst>
              </a:tr>
              <a:tr h="370840">
                <a:tc>
                  <a:txBody>
                    <a:bodyPr/>
                    <a:lstStyle/>
                    <a:p>
                      <a:pPr algn="ctr"/>
                      <a:r>
                        <a:rPr lang="en-GB" dirty="0">
                          <a:solidFill>
                            <a:schemeClr val="tx1"/>
                          </a:solidFill>
                        </a:rPr>
                        <a:t>3 bed house 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£300,500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£300,500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1843673"/>
                  </a:ext>
                </a:extLst>
              </a:tr>
              <a:tr h="370840">
                <a:tc>
                  <a:txBody>
                    <a:bodyPr/>
                    <a:lstStyle/>
                    <a:p>
                      <a:pPr algn="ctr"/>
                      <a:r>
                        <a:rPr lang="en-GB" dirty="0">
                          <a:solidFill>
                            <a:schemeClr val="tx1"/>
                          </a:solidFill>
                        </a:rPr>
                        <a:t>1 bed House 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£111,596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£334,788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900872"/>
                  </a:ext>
                </a:extLst>
              </a:tr>
              <a:tr h="370840">
                <a:tc>
                  <a:txBody>
                    <a:bodyPr/>
                    <a:lstStyle/>
                    <a:p>
                      <a:pPr algn="ctr"/>
                      <a:r>
                        <a:rPr lang="en-GB" dirty="0">
                          <a:solidFill>
                            <a:schemeClr val="tx1"/>
                          </a:solidFill>
                        </a:rPr>
                        <a:t>2 bed house 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£143,531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£143,531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543577"/>
                  </a:ext>
                </a:extLst>
              </a:tr>
              <a:tr h="370840">
                <a:tc>
                  <a:txBody>
                    <a:bodyPr/>
                    <a:lstStyle/>
                    <a:p>
                      <a:pPr algn="ctr"/>
                      <a:r>
                        <a:rPr lang="en-GB" dirty="0">
                          <a:solidFill>
                            <a:schemeClr val="tx1"/>
                          </a:solidFill>
                        </a:rPr>
                        <a:t>3 bed house 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£173,200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£519,600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0392"/>
                  </a:ext>
                </a:extLst>
              </a:tr>
              <a:tr h="370840">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£4,552,169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7147549"/>
                  </a:ext>
                </a:extLst>
              </a:tr>
            </a:tbl>
          </a:graphicData>
        </a:graphic>
      </p:graphicFrame>
      <p:sp>
        <p:nvSpPr>
          <p:cNvPr id="6" name="Speech Bubble: Oval 5">
            <a:extLst>
              <a:ext uri="{FF2B5EF4-FFF2-40B4-BE49-F238E27FC236}">
                <a16:creationId xmlns:a16="http://schemas.microsoft.com/office/drawing/2014/main" id="{F4228067-55F9-E16E-E683-5303097B0C3F}"/>
              </a:ext>
            </a:extLst>
          </p:cNvPr>
          <p:cNvSpPr/>
          <p:nvPr/>
        </p:nvSpPr>
        <p:spPr>
          <a:xfrm>
            <a:off x="856548" y="0"/>
            <a:ext cx="2514600" cy="1800225"/>
          </a:xfrm>
          <a:prstGeom prst="wedgeEllipseCallout">
            <a:avLst>
              <a:gd name="adj1" fmla="val 208218"/>
              <a:gd name="adj2" fmla="val 94246"/>
            </a:avLst>
          </a:prstGeom>
          <a:solidFill>
            <a:srgbClr val="00B0F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Achievable incomes – not marketing prices </a:t>
            </a:r>
          </a:p>
        </p:txBody>
      </p:sp>
      <p:sp>
        <p:nvSpPr>
          <p:cNvPr id="3" name="Speech Bubble: Oval 2">
            <a:extLst>
              <a:ext uri="{FF2B5EF4-FFF2-40B4-BE49-F238E27FC236}">
                <a16:creationId xmlns:a16="http://schemas.microsoft.com/office/drawing/2014/main" id="{7D308A84-B428-762C-83DD-0D94EEA1ABF0}"/>
              </a:ext>
            </a:extLst>
          </p:cNvPr>
          <p:cNvSpPr/>
          <p:nvPr/>
        </p:nvSpPr>
        <p:spPr>
          <a:xfrm>
            <a:off x="6943219" y="5505035"/>
            <a:ext cx="2098145" cy="1352965"/>
          </a:xfrm>
          <a:prstGeom prst="wedgeEllipseCallout">
            <a:avLst>
              <a:gd name="adj1" fmla="val -3214"/>
              <a:gd name="adj2" fmla="val -81908"/>
            </a:avLst>
          </a:prstGeom>
          <a:solidFill>
            <a:srgbClr val="00B0F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Present values </a:t>
            </a:r>
          </a:p>
        </p:txBody>
      </p:sp>
    </p:spTree>
    <p:extLst>
      <p:ext uri="{BB962C8B-B14F-4D97-AF65-F5344CB8AC3E}">
        <p14:creationId xmlns:p14="http://schemas.microsoft.com/office/powerpoint/2010/main" val="3655370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86138-6266-F100-BD86-54FF3413AD8D}"/>
              </a:ext>
            </a:extLst>
          </p:cNvPr>
          <p:cNvSpPr txBox="1"/>
          <p:nvPr/>
        </p:nvSpPr>
        <p:spPr>
          <a:xfrm>
            <a:off x="10590246" y="74645"/>
            <a:ext cx="1455575" cy="706347"/>
          </a:xfrm>
          <a:prstGeom prst="rect">
            <a:avLst/>
          </a:prstGeom>
          <a:noFill/>
        </p:spPr>
        <p:txBody>
          <a:bodyPr wrap="square" rtlCol="0">
            <a:spAutoFit/>
          </a:bodyPr>
          <a:lstStyle/>
          <a:p>
            <a:pPr algn="l">
              <a:lnSpc>
                <a:spcPct val="120000"/>
              </a:lnSpc>
            </a:pPr>
            <a:r>
              <a:rPr lang="en-GB" sz="3600" b="1" dirty="0">
                <a:solidFill>
                  <a:srgbClr val="172B46"/>
                </a:solidFill>
                <a:latin typeface="Roboto" panose="02000000000000000000" pitchFamily="2" charset="0"/>
                <a:ea typeface="Roboto" panose="02000000000000000000" pitchFamily="2" charset="0"/>
                <a:cs typeface="Roboto" panose="02000000000000000000" pitchFamily="2" charset="0"/>
              </a:rPr>
              <a:t>Costs </a:t>
            </a:r>
          </a:p>
        </p:txBody>
      </p:sp>
      <p:sp>
        <p:nvSpPr>
          <p:cNvPr id="3" name="TextBox 2">
            <a:extLst>
              <a:ext uri="{FF2B5EF4-FFF2-40B4-BE49-F238E27FC236}">
                <a16:creationId xmlns:a16="http://schemas.microsoft.com/office/drawing/2014/main" id="{51026F1C-A62B-3735-8A18-90ADBD1340B1}"/>
              </a:ext>
            </a:extLst>
          </p:cNvPr>
          <p:cNvSpPr txBox="1"/>
          <p:nvPr/>
        </p:nvSpPr>
        <p:spPr>
          <a:xfrm>
            <a:off x="409302" y="948372"/>
            <a:ext cx="11207931" cy="956159"/>
          </a:xfrm>
          <a:prstGeom prst="rect">
            <a:avLst/>
          </a:prstGeom>
          <a:noFill/>
        </p:spPr>
        <p:txBody>
          <a:bodyPr wrap="square" rtlCol="0">
            <a:spAutoFit/>
          </a:bodyPr>
          <a:lstStyle/>
          <a:p>
            <a:pPr marL="285750" indent="-285750" algn="l">
              <a:lnSpc>
                <a:spcPct val="120000"/>
              </a:lnSpc>
              <a:buFont typeface="Arial" panose="020B0604020202020204" pitchFamily="34" charset="0"/>
              <a:buChar char="•"/>
            </a:pPr>
            <a:r>
              <a:rPr lang="en-GB" sz="1600" dirty="0">
                <a:solidFill>
                  <a:srgbClr val="172B46"/>
                </a:solidFill>
                <a:latin typeface="Roboto" panose="02000000000000000000" pitchFamily="2" charset="0"/>
                <a:ea typeface="Roboto" panose="02000000000000000000" pitchFamily="2" charset="0"/>
                <a:cs typeface="Roboto" panose="02000000000000000000" pitchFamily="2" charset="0"/>
              </a:rPr>
              <a:t>NET build cost – i.e. not a D&amp;B price –The profit for the scheme is in the development margin NOT the construction </a:t>
            </a:r>
          </a:p>
          <a:p>
            <a:pPr marL="285750" indent="-285750">
              <a:lnSpc>
                <a:spcPct val="120000"/>
              </a:lnSpc>
              <a:buFont typeface="Arial" panose="020B0604020202020204" pitchFamily="34" charset="0"/>
              <a:buChar char="•"/>
            </a:pPr>
            <a:r>
              <a:rPr lang="en-GB" sz="1600" dirty="0">
                <a:solidFill>
                  <a:srgbClr val="172B46"/>
                </a:solidFill>
                <a:latin typeface="Roboto" panose="02000000000000000000" pitchFamily="2" charset="0"/>
                <a:ea typeface="Roboto" panose="02000000000000000000" pitchFamily="2" charset="0"/>
                <a:cs typeface="Roboto" panose="02000000000000000000" pitchFamily="2" charset="0"/>
              </a:rPr>
              <a:t>BCIS will provide a base price but does not include external works, professional fees or any abnormal costs so use it cautiously </a:t>
            </a:r>
          </a:p>
        </p:txBody>
      </p:sp>
      <p:graphicFrame>
        <p:nvGraphicFramePr>
          <p:cNvPr id="9" name="Object 8">
            <a:extLst>
              <a:ext uri="{FF2B5EF4-FFF2-40B4-BE49-F238E27FC236}">
                <a16:creationId xmlns:a16="http://schemas.microsoft.com/office/drawing/2014/main" id="{86C8BB48-B902-3EE9-0A2F-D63F39690F6C}"/>
              </a:ext>
            </a:extLst>
          </p:cNvPr>
          <p:cNvGraphicFramePr>
            <a:graphicFrameLocks noChangeAspect="1"/>
          </p:cNvGraphicFramePr>
          <p:nvPr>
            <p:extLst>
              <p:ext uri="{D42A27DB-BD31-4B8C-83A1-F6EECF244321}">
                <p14:modId xmlns:p14="http://schemas.microsoft.com/office/powerpoint/2010/main" val="528372411"/>
              </p:ext>
            </p:extLst>
          </p:nvPr>
        </p:nvGraphicFramePr>
        <p:xfrm>
          <a:off x="1923957" y="2071911"/>
          <a:ext cx="8428603" cy="3970301"/>
        </p:xfrm>
        <a:graphic>
          <a:graphicData uri="http://schemas.openxmlformats.org/presentationml/2006/ole">
            <mc:AlternateContent xmlns:mc="http://schemas.openxmlformats.org/markup-compatibility/2006">
              <mc:Choice xmlns:v="urn:schemas-microsoft-com:vml" Requires="v">
                <p:oleObj name="Worksheet" r:id="rId2" imgW="5044511" imgH="2377251" progId="Excel.Sheet.12">
                  <p:embed/>
                </p:oleObj>
              </mc:Choice>
              <mc:Fallback>
                <p:oleObj name="Worksheet" r:id="rId2" imgW="5044511" imgH="2377251" progId="Excel.Sheet.12">
                  <p:embed/>
                  <p:pic>
                    <p:nvPicPr>
                      <p:cNvPr id="0" name=""/>
                      <p:cNvPicPr/>
                      <p:nvPr/>
                    </p:nvPicPr>
                    <p:blipFill>
                      <a:blip r:embed="rId3"/>
                      <a:stretch>
                        <a:fillRect/>
                      </a:stretch>
                    </p:blipFill>
                    <p:spPr>
                      <a:xfrm>
                        <a:off x="1923957" y="2071911"/>
                        <a:ext cx="8428603" cy="3970301"/>
                      </a:xfrm>
                      <a:prstGeom prst="rect">
                        <a:avLst/>
                      </a:prstGeom>
                    </p:spPr>
                  </p:pic>
                </p:oleObj>
              </mc:Fallback>
            </mc:AlternateContent>
          </a:graphicData>
        </a:graphic>
      </p:graphicFrame>
    </p:spTree>
    <p:extLst>
      <p:ext uri="{BB962C8B-B14F-4D97-AF65-F5344CB8AC3E}">
        <p14:creationId xmlns:p14="http://schemas.microsoft.com/office/powerpoint/2010/main" val="2561015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B7EBB8-73D8-BA09-AB12-203ECDCD1CB7}"/>
              </a:ext>
            </a:extLst>
          </p:cNvPr>
          <p:cNvPicPr>
            <a:picLocks noChangeAspect="1"/>
          </p:cNvPicPr>
          <p:nvPr/>
        </p:nvPicPr>
        <p:blipFill>
          <a:blip r:embed="rId2"/>
          <a:stretch>
            <a:fillRect/>
          </a:stretch>
        </p:blipFill>
        <p:spPr>
          <a:xfrm>
            <a:off x="2667000" y="0"/>
            <a:ext cx="6858000" cy="6858000"/>
          </a:xfrm>
          <a:prstGeom prst="rect">
            <a:avLst/>
          </a:prstGeom>
        </p:spPr>
      </p:pic>
      <p:pic>
        <p:nvPicPr>
          <p:cNvPr id="2" name="Picture 1">
            <a:extLst>
              <a:ext uri="{FF2B5EF4-FFF2-40B4-BE49-F238E27FC236}">
                <a16:creationId xmlns:a16="http://schemas.microsoft.com/office/drawing/2014/main" id="{1AFF0DDB-78B6-E777-0FDC-124DA4619583}"/>
              </a:ext>
            </a:extLst>
          </p:cNvPr>
          <p:cNvPicPr>
            <a:picLocks noChangeAspect="1"/>
          </p:cNvPicPr>
          <p:nvPr/>
        </p:nvPicPr>
        <p:blipFill>
          <a:blip r:embed="rId3"/>
          <a:stretch>
            <a:fillRect/>
          </a:stretch>
        </p:blipFill>
        <p:spPr>
          <a:xfrm>
            <a:off x="9696226" y="2339564"/>
            <a:ext cx="2194560" cy="2537460"/>
          </a:xfrm>
          <a:prstGeom prst="rect">
            <a:avLst/>
          </a:prstGeom>
        </p:spPr>
      </p:pic>
    </p:spTree>
    <p:extLst>
      <p:ext uri="{BB962C8B-B14F-4D97-AF65-F5344CB8AC3E}">
        <p14:creationId xmlns:p14="http://schemas.microsoft.com/office/powerpoint/2010/main" val="131452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F222A4-C9F3-AA93-52A7-2A2E26B1C0A2}"/>
              </a:ext>
            </a:extLst>
          </p:cNvPr>
          <p:cNvPicPr>
            <a:picLocks noChangeAspect="1"/>
          </p:cNvPicPr>
          <p:nvPr/>
        </p:nvPicPr>
        <p:blipFill>
          <a:blip r:embed="rId2"/>
          <a:stretch>
            <a:fillRect/>
          </a:stretch>
        </p:blipFill>
        <p:spPr>
          <a:xfrm>
            <a:off x="0" y="1307334"/>
            <a:ext cx="12192000" cy="3382407"/>
          </a:xfrm>
          <a:prstGeom prst="rect">
            <a:avLst/>
          </a:prstGeom>
        </p:spPr>
      </p:pic>
    </p:spTree>
    <p:extLst>
      <p:ext uri="{BB962C8B-B14F-4D97-AF65-F5344CB8AC3E}">
        <p14:creationId xmlns:p14="http://schemas.microsoft.com/office/powerpoint/2010/main" val="1120161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FD36B0-2C38-A757-DDC0-ED61CBD59B66}"/>
              </a:ext>
            </a:extLst>
          </p:cNvPr>
          <p:cNvSpPr txBox="1"/>
          <p:nvPr/>
        </p:nvSpPr>
        <p:spPr>
          <a:xfrm>
            <a:off x="469640" y="1688841"/>
            <a:ext cx="11252719" cy="3293209"/>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Total sales and/or </a:t>
            </a:r>
            <a:r>
              <a:rPr lang="en-US" sz="2400" dirty="0" err="1">
                <a:solidFill>
                  <a:srgbClr val="002060"/>
                </a:solidFill>
                <a:latin typeface="Roboto" panose="02000000000000000000" pitchFamily="2" charset="0"/>
                <a:ea typeface="Roboto" panose="02000000000000000000" pitchFamily="2" charset="0"/>
                <a:cs typeface="Roboto" panose="02000000000000000000" pitchFamily="2" charset="0"/>
              </a:rPr>
              <a:t>capitalised</a:t>
            </a: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 net rental income</a:t>
            </a:r>
          </a:p>
          <a:p>
            <a:pPr marL="342900" indent="-342900">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Market evidence (rather than average figures) from the actual site or from existing developments</a:t>
            </a:r>
          </a:p>
          <a:p>
            <a:pPr marL="342900" indent="-342900">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Any market evidence used should be adjusted to take into account variations in use, form, scale, location, rents and yields, disregarding outliers</a:t>
            </a:r>
          </a:p>
          <a:p>
            <a:pPr marL="342900" indent="-342900">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r>
              <a:rPr lang="en-US" sz="1600" dirty="0">
                <a:solidFill>
                  <a:srgbClr val="002060"/>
                </a:solidFill>
                <a:latin typeface="Roboto" panose="02000000000000000000" pitchFamily="2" charset="0"/>
                <a:ea typeface="Roboto" panose="02000000000000000000" pitchFamily="2" charset="0"/>
                <a:cs typeface="Roboto" panose="02000000000000000000" pitchFamily="2" charset="0"/>
              </a:rPr>
              <a:t>NPPF 2024</a:t>
            </a:r>
            <a:endParaRPr lang="en-GB" sz="1600"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4BDB75BC-E2EB-4E76-705C-E0839BBA0F9D}"/>
              </a:ext>
            </a:extLst>
          </p:cNvPr>
          <p:cNvSpPr txBox="1"/>
          <p:nvPr/>
        </p:nvSpPr>
        <p:spPr>
          <a:xfrm>
            <a:off x="5066523" y="177282"/>
            <a:ext cx="7411618" cy="706347"/>
          </a:xfrm>
          <a:prstGeom prst="rect">
            <a:avLst/>
          </a:prstGeom>
          <a:noFill/>
        </p:spPr>
        <p:txBody>
          <a:bodyPr wrap="square" rtlCol="0">
            <a:spAutoFit/>
          </a:bodyPr>
          <a:lstStyle/>
          <a:p>
            <a:pPr algn="l">
              <a:lnSpc>
                <a:spcPct val="120000"/>
              </a:lnSpc>
            </a:pPr>
            <a:r>
              <a:rPr lang="en-GB" sz="3600" b="1" dirty="0">
                <a:solidFill>
                  <a:srgbClr val="172B46"/>
                </a:solidFill>
                <a:latin typeface="Roboto" panose="02000000000000000000" pitchFamily="2" charset="0"/>
                <a:ea typeface="Roboto" panose="02000000000000000000" pitchFamily="2" charset="0"/>
                <a:cs typeface="Roboto" panose="02000000000000000000" pitchFamily="2" charset="0"/>
              </a:rPr>
              <a:t>Gross Development Value (GDV) </a:t>
            </a:r>
          </a:p>
        </p:txBody>
      </p:sp>
      <p:sp>
        <p:nvSpPr>
          <p:cNvPr id="2" name="Rectangle: Rounded Corners 1">
            <a:extLst>
              <a:ext uri="{FF2B5EF4-FFF2-40B4-BE49-F238E27FC236}">
                <a16:creationId xmlns:a16="http://schemas.microsoft.com/office/drawing/2014/main" id="{7B0B8E0C-41A0-F3D6-9DEB-105B5FAB1D2B}"/>
              </a:ext>
            </a:extLst>
          </p:cNvPr>
          <p:cNvSpPr/>
          <p:nvPr/>
        </p:nvSpPr>
        <p:spPr>
          <a:xfrm>
            <a:off x="8350897" y="5045478"/>
            <a:ext cx="3517641" cy="1483567"/>
          </a:xfrm>
          <a:prstGeom prst="roundRect">
            <a:avLst/>
          </a:prstGeom>
          <a:solidFill>
            <a:srgbClr val="0070C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effectLst>
                  <a:outerShdw blurRad="38100" dist="38100" dir="2700000" algn="tl">
                    <a:srgbClr val="000000">
                      <a:alpha val="43137"/>
                    </a:srgbClr>
                  </a:outerShdw>
                </a:effectLst>
              </a:rPr>
              <a:t>Achievable NET incomes must be used </a:t>
            </a:r>
          </a:p>
        </p:txBody>
      </p:sp>
    </p:spTree>
    <p:extLst>
      <p:ext uri="{BB962C8B-B14F-4D97-AF65-F5344CB8AC3E}">
        <p14:creationId xmlns:p14="http://schemas.microsoft.com/office/powerpoint/2010/main" val="39016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67991-0793-02C3-6005-5BE6D44A639F}"/>
              </a:ext>
            </a:extLst>
          </p:cNvPr>
          <p:cNvPicPr>
            <a:picLocks noChangeAspect="1"/>
          </p:cNvPicPr>
          <p:nvPr/>
        </p:nvPicPr>
        <p:blipFill>
          <a:blip r:embed="rId2"/>
          <a:stretch>
            <a:fillRect/>
          </a:stretch>
        </p:blipFill>
        <p:spPr>
          <a:xfrm>
            <a:off x="9364437" y="2205744"/>
            <a:ext cx="2194750" cy="2536156"/>
          </a:xfrm>
          <a:prstGeom prst="rect">
            <a:avLst/>
          </a:prstGeom>
        </p:spPr>
      </p:pic>
      <p:pic>
        <p:nvPicPr>
          <p:cNvPr id="4" name="Picture 3">
            <a:extLst>
              <a:ext uri="{FF2B5EF4-FFF2-40B4-BE49-F238E27FC236}">
                <a16:creationId xmlns:a16="http://schemas.microsoft.com/office/drawing/2014/main" id="{9EFAA025-453E-CA86-37EE-5098A4265467}"/>
              </a:ext>
            </a:extLst>
          </p:cNvPr>
          <p:cNvPicPr>
            <a:picLocks noChangeAspect="1"/>
          </p:cNvPicPr>
          <p:nvPr/>
        </p:nvPicPr>
        <p:blipFill>
          <a:blip r:embed="rId3"/>
          <a:stretch>
            <a:fillRect/>
          </a:stretch>
        </p:blipFill>
        <p:spPr>
          <a:xfrm>
            <a:off x="2927847" y="0"/>
            <a:ext cx="6157012" cy="6858000"/>
          </a:xfrm>
          <a:prstGeom prst="rect">
            <a:avLst/>
          </a:prstGeom>
        </p:spPr>
      </p:pic>
    </p:spTree>
    <p:extLst>
      <p:ext uri="{BB962C8B-B14F-4D97-AF65-F5344CB8AC3E}">
        <p14:creationId xmlns:p14="http://schemas.microsoft.com/office/powerpoint/2010/main" val="3979822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5BEF1B-972B-FBB0-40B0-4FC3A4D6FDF9}"/>
              </a:ext>
            </a:extLst>
          </p:cNvPr>
          <p:cNvPicPr>
            <a:picLocks noChangeAspect="1"/>
          </p:cNvPicPr>
          <p:nvPr/>
        </p:nvPicPr>
        <p:blipFill>
          <a:blip r:embed="rId2"/>
          <a:stretch>
            <a:fillRect/>
          </a:stretch>
        </p:blipFill>
        <p:spPr>
          <a:xfrm>
            <a:off x="0" y="1788916"/>
            <a:ext cx="12192000" cy="3280168"/>
          </a:xfrm>
          <a:prstGeom prst="rect">
            <a:avLst/>
          </a:prstGeom>
        </p:spPr>
      </p:pic>
    </p:spTree>
    <p:extLst>
      <p:ext uri="{BB962C8B-B14F-4D97-AF65-F5344CB8AC3E}">
        <p14:creationId xmlns:p14="http://schemas.microsoft.com/office/powerpoint/2010/main" val="1410693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4EEC9B-DA1C-46D0-1309-17F2A8559512}"/>
              </a:ext>
            </a:extLst>
          </p:cNvPr>
          <p:cNvSpPr txBox="1"/>
          <p:nvPr/>
        </p:nvSpPr>
        <p:spPr>
          <a:xfrm>
            <a:off x="10590246" y="74645"/>
            <a:ext cx="1455575" cy="706347"/>
          </a:xfrm>
          <a:prstGeom prst="rect">
            <a:avLst/>
          </a:prstGeom>
          <a:noFill/>
        </p:spPr>
        <p:txBody>
          <a:bodyPr wrap="square" rtlCol="0">
            <a:spAutoFit/>
          </a:bodyPr>
          <a:lstStyle/>
          <a:p>
            <a:pPr algn="l">
              <a:lnSpc>
                <a:spcPct val="120000"/>
              </a:lnSpc>
            </a:pPr>
            <a:r>
              <a:rPr lang="en-GB" sz="3600" b="1" dirty="0">
                <a:solidFill>
                  <a:srgbClr val="172B46"/>
                </a:solidFill>
                <a:latin typeface="Roboto" panose="02000000000000000000" pitchFamily="2" charset="0"/>
                <a:ea typeface="Roboto" panose="02000000000000000000" pitchFamily="2" charset="0"/>
                <a:cs typeface="Roboto" panose="02000000000000000000" pitchFamily="2" charset="0"/>
              </a:rPr>
              <a:t>Costs </a:t>
            </a:r>
          </a:p>
        </p:txBody>
      </p:sp>
      <p:sp>
        <p:nvSpPr>
          <p:cNvPr id="4" name="TextBox 3">
            <a:extLst>
              <a:ext uri="{FF2B5EF4-FFF2-40B4-BE49-F238E27FC236}">
                <a16:creationId xmlns:a16="http://schemas.microsoft.com/office/drawing/2014/main" id="{E37955F3-38C9-3484-760B-0B4C0801F7B9}"/>
              </a:ext>
            </a:extLst>
          </p:cNvPr>
          <p:cNvSpPr txBox="1"/>
          <p:nvPr/>
        </p:nvSpPr>
        <p:spPr>
          <a:xfrm>
            <a:off x="348343" y="780992"/>
            <a:ext cx="11495314" cy="5170646"/>
          </a:xfrm>
          <a:prstGeom prst="rect">
            <a:avLst/>
          </a:prstGeom>
          <a:noFill/>
        </p:spPr>
        <p:txBody>
          <a:bodyPr wrap="square">
            <a:spAutoFit/>
            <a:scene3d>
              <a:camera prst="orthographicFront"/>
              <a:lightRig rig="threePt" dir="t"/>
            </a:scene3d>
            <a:sp3d extrusionH="57150">
              <a:bevelT w="82550" h="38100" prst="coolSlant"/>
            </a:sp3d>
          </a:bodyPr>
          <a:lstStyle/>
          <a:p>
            <a:pPr marL="285750" indent="-285750">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Build costs based on appropriate data (BCIS for e.g. – BUT not essential)</a:t>
            </a:r>
          </a:p>
          <a:p>
            <a:pPr marL="285750" indent="-285750">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Abnormal costs, including those associated with treatment for contaminated sites or listed buildings, or costs associated with brownfield, phased or complex sites.</a:t>
            </a:r>
          </a:p>
          <a:p>
            <a:pPr marL="285750" indent="-285750">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Site-specific infrastructure costs</a:t>
            </a:r>
          </a:p>
          <a:p>
            <a:pPr marL="285750" indent="-285750">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Total cost of all relevant policy requirements including contributions towards affordable housing and infrastructure, Community Infrastructure Levy charges, biodiversity net gain and any other relevant policies or standards. </a:t>
            </a:r>
          </a:p>
          <a:p>
            <a:pPr marL="285750" indent="-285750">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General finance costs including those incurred through loans</a:t>
            </a:r>
          </a:p>
          <a:p>
            <a:pPr marL="285750" indent="-285750">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Professional, project management, sales, marketing and legal costs </a:t>
            </a:r>
            <a:r>
              <a:rPr lang="en-US" sz="2200" b="1" dirty="0">
                <a:solidFill>
                  <a:srgbClr val="FF0000"/>
                </a:solidFill>
                <a:latin typeface="Roboto" panose="02000000000000000000" pitchFamily="2" charset="0"/>
                <a:ea typeface="Roboto" panose="02000000000000000000" pitchFamily="2" charset="0"/>
                <a:cs typeface="Roboto" panose="02000000000000000000" pitchFamily="2" charset="0"/>
              </a:rPr>
              <a:t>incorporating </a:t>
            </a:r>
            <a:r>
              <a:rPr lang="en-US" sz="2200" b="1" dirty="0" err="1">
                <a:solidFill>
                  <a:srgbClr val="FF0000"/>
                </a:solidFill>
                <a:latin typeface="Roboto" panose="02000000000000000000" pitchFamily="2" charset="0"/>
                <a:ea typeface="Roboto" panose="02000000000000000000" pitchFamily="2" charset="0"/>
                <a:cs typeface="Roboto" panose="02000000000000000000" pitchFamily="2" charset="0"/>
              </a:rPr>
              <a:t>organisational</a:t>
            </a:r>
            <a:r>
              <a:rPr lang="en-US" sz="2200" b="1" dirty="0">
                <a:solidFill>
                  <a:srgbClr val="FF0000"/>
                </a:solidFill>
                <a:latin typeface="Roboto" panose="02000000000000000000" pitchFamily="2" charset="0"/>
                <a:ea typeface="Roboto" panose="02000000000000000000" pitchFamily="2" charset="0"/>
                <a:cs typeface="Roboto" panose="02000000000000000000" pitchFamily="2" charset="0"/>
              </a:rPr>
              <a:t> overheads associated with the site. </a:t>
            </a:r>
            <a:endParaRPr lang="en-GB" sz="22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13459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5000C1C-33CA-FA69-399A-D605F31A4628}"/>
              </a:ext>
            </a:extLst>
          </p:cNvPr>
          <p:cNvGraphicFramePr>
            <a:graphicFrameLocks noChangeAspect="1"/>
          </p:cNvGraphicFramePr>
          <p:nvPr/>
        </p:nvGraphicFramePr>
        <p:xfrm>
          <a:off x="2967791" y="19467"/>
          <a:ext cx="4840873" cy="6838533"/>
        </p:xfrm>
        <a:graphic>
          <a:graphicData uri="http://schemas.openxmlformats.org/presentationml/2006/ole">
            <mc:AlternateContent xmlns:mc="http://schemas.openxmlformats.org/markup-compatibility/2006">
              <mc:Choice xmlns:v="urn:schemas-microsoft-com:vml" Requires="v">
                <p:oleObj name="Worksheet" r:id="rId2" imgW="6469274" imgH="9144189" progId="Excel.Sheet.12">
                  <p:embed/>
                </p:oleObj>
              </mc:Choice>
              <mc:Fallback>
                <p:oleObj name="Worksheet" r:id="rId2" imgW="6469274" imgH="9144189" progId="Excel.Sheet.12">
                  <p:embed/>
                  <p:pic>
                    <p:nvPicPr>
                      <p:cNvPr id="2" name="Object 1">
                        <a:extLst>
                          <a:ext uri="{FF2B5EF4-FFF2-40B4-BE49-F238E27FC236}">
                            <a16:creationId xmlns:a16="http://schemas.microsoft.com/office/drawing/2014/main" id="{85000C1C-33CA-FA69-399A-D605F31A4628}"/>
                          </a:ext>
                        </a:extLst>
                      </p:cNvPr>
                      <p:cNvPicPr/>
                      <p:nvPr/>
                    </p:nvPicPr>
                    <p:blipFill>
                      <a:blip r:embed="rId3"/>
                      <a:stretch>
                        <a:fillRect/>
                      </a:stretch>
                    </p:blipFill>
                    <p:spPr>
                      <a:xfrm>
                        <a:off x="2967791" y="19467"/>
                        <a:ext cx="4840873" cy="6838533"/>
                      </a:xfrm>
                      <a:prstGeom prst="rect">
                        <a:avLst/>
                      </a:prstGeom>
                    </p:spPr>
                  </p:pic>
                </p:oleObj>
              </mc:Fallback>
            </mc:AlternateContent>
          </a:graphicData>
        </a:graphic>
      </p:graphicFrame>
    </p:spTree>
    <p:extLst>
      <p:ext uri="{BB962C8B-B14F-4D97-AF65-F5344CB8AC3E}">
        <p14:creationId xmlns:p14="http://schemas.microsoft.com/office/powerpoint/2010/main" val="1996522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342275E1-DFEA-8527-9E11-180651A25CF7}"/>
              </a:ext>
            </a:extLst>
          </p:cNvPr>
          <p:cNvGraphicFramePr>
            <a:graphicFrameLocks noChangeAspect="1"/>
          </p:cNvGraphicFramePr>
          <p:nvPr>
            <p:extLst>
              <p:ext uri="{D42A27DB-BD31-4B8C-83A1-F6EECF244321}">
                <p14:modId xmlns:p14="http://schemas.microsoft.com/office/powerpoint/2010/main" val="3277118125"/>
              </p:ext>
            </p:extLst>
          </p:nvPr>
        </p:nvGraphicFramePr>
        <p:xfrm>
          <a:off x="172036" y="757490"/>
          <a:ext cx="12288905" cy="4485929"/>
        </p:xfrm>
        <a:graphic>
          <a:graphicData uri="http://schemas.openxmlformats.org/presentationml/2006/ole">
            <mc:AlternateContent xmlns:mc="http://schemas.openxmlformats.org/markup-compatibility/2006">
              <mc:Choice xmlns:v="urn:schemas-microsoft-com:vml" Requires="v">
                <p:oleObj name="Worksheet" r:id="rId2" imgW="15895249" imgH="5798899" progId="Excel.Sheet.12">
                  <p:embed/>
                </p:oleObj>
              </mc:Choice>
              <mc:Fallback>
                <p:oleObj name="Worksheet" r:id="rId2" imgW="15895249" imgH="5798899" progId="Excel.Sheet.12">
                  <p:embed/>
                  <p:pic>
                    <p:nvPicPr>
                      <p:cNvPr id="0" name=""/>
                      <p:cNvPicPr/>
                      <p:nvPr/>
                    </p:nvPicPr>
                    <p:blipFill>
                      <a:blip r:embed="rId3"/>
                      <a:stretch>
                        <a:fillRect/>
                      </a:stretch>
                    </p:blipFill>
                    <p:spPr>
                      <a:xfrm>
                        <a:off x="172036" y="757490"/>
                        <a:ext cx="12288905" cy="4485929"/>
                      </a:xfrm>
                      <a:prstGeom prst="rect">
                        <a:avLst/>
                      </a:prstGeom>
                    </p:spPr>
                  </p:pic>
                </p:oleObj>
              </mc:Fallback>
            </mc:AlternateContent>
          </a:graphicData>
        </a:graphic>
      </p:graphicFrame>
    </p:spTree>
    <p:extLst>
      <p:ext uri="{BB962C8B-B14F-4D97-AF65-F5344CB8AC3E}">
        <p14:creationId xmlns:p14="http://schemas.microsoft.com/office/powerpoint/2010/main" val="2242835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FD36B0-2C38-A757-DDC0-ED61CBD59B66}"/>
              </a:ext>
            </a:extLst>
          </p:cNvPr>
          <p:cNvSpPr txBox="1"/>
          <p:nvPr/>
        </p:nvSpPr>
        <p:spPr>
          <a:xfrm>
            <a:off x="413657" y="1875453"/>
            <a:ext cx="11538857" cy="3293209"/>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B</a:t>
            </a:r>
            <a:r>
              <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e based upon existing use value and should disregard any hope value </a:t>
            </a:r>
          </a:p>
          <a:p>
            <a:pPr marL="342900" indent="-342900">
              <a:buFont typeface="Arial" panose="020B0604020202020204" pitchFamily="34" charset="0"/>
              <a:buChar char="•"/>
            </a:pPr>
            <a:endPar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A</a:t>
            </a:r>
            <a:r>
              <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llow for a premium to landowners (including equity resulting from those building their own homes)</a:t>
            </a:r>
          </a:p>
          <a:p>
            <a:pPr marL="342900" indent="-342900">
              <a:buFont typeface="Arial" panose="020B0604020202020204" pitchFamily="34" charset="0"/>
              <a:buChar char="•"/>
            </a:pPr>
            <a:endPar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R</a:t>
            </a:r>
            <a:r>
              <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eflect the implications of abnormal costs; site-specific infrastructure costs; and professional site fees</a:t>
            </a:r>
          </a:p>
          <a:p>
            <a:pPr marL="342900" indent="-342900">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r>
              <a:rPr lang="en-US" sz="1600" dirty="0">
                <a:solidFill>
                  <a:srgbClr val="002060"/>
                </a:solidFill>
                <a:latin typeface="Roboto" panose="02000000000000000000" pitchFamily="2" charset="0"/>
                <a:ea typeface="Roboto" panose="02000000000000000000" pitchFamily="2" charset="0"/>
                <a:cs typeface="Roboto" panose="02000000000000000000" pitchFamily="2" charset="0"/>
              </a:rPr>
              <a:t>NPPF 2024</a:t>
            </a:r>
            <a:endParaRPr lang="en-GB" sz="1600"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4BDB75BC-E2EB-4E76-705C-E0839BBA0F9D}"/>
              </a:ext>
            </a:extLst>
          </p:cNvPr>
          <p:cNvSpPr txBox="1"/>
          <p:nvPr/>
        </p:nvSpPr>
        <p:spPr>
          <a:xfrm>
            <a:off x="6683829" y="177282"/>
            <a:ext cx="5794311" cy="706347"/>
          </a:xfrm>
          <a:prstGeom prst="rect">
            <a:avLst/>
          </a:prstGeom>
          <a:noFill/>
        </p:spPr>
        <p:txBody>
          <a:bodyPr wrap="square" rtlCol="0">
            <a:spAutoFit/>
          </a:bodyPr>
          <a:lstStyle/>
          <a:p>
            <a:pPr algn="l">
              <a:lnSpc>
                <a:spcPct val="120000"/>
              </a:lnSpc>
            </a:pPr>
            <a:r>
              <a:rPr lang="en-GB" sz="3600" b="1" dirty="0">
                <a:solidFill>
                  <a:srgbClr val="172B46"/>
                </a:solidFill>
                <a:latin typeface="Roboto" panose="02000000000000000000" pitchFamily="2" charset="0"/>
                <a:ea typeface="Roboto" panose="02000000000000000000" pitchFamily="2" charset="0"/>
                <a:cs typeface="Roboto" panose="02000000000000000000" pitchFamily="2" charset="0"/>
              </a:rPr>
              <a:t>Existing Use Value (EUV) </a:t>
            </a:r>
          </a:p>
        </p:txBody>
      </p:sp>
      <p:sp>
        <p:nvSpPr>
          <p:cNvPr id="5" name="Speech Bubble: Oval 4">
            <a:extLst>
              <a:ext uri="{FF2B5EF4-FFF2-40B4-BE49-F238E27FC236}">
                <a16:creationId xmlns:a16="http://schemas.microsoft.com/office/drawing/2014/main" id="{2E23786A-1A03-762F-07E1-6005A3C09EF8}"/>
              </a:ext>
            </a:extLst>
          </p:cNvPr>
          <p:cNvSpPr/>
          <p:nvPr/>
        </p:nvSpPr>
        <p:spPr>
          <a:xfrm>
            <a:off x="6400800" y="4820319"/>
            <a:ext cx="4005943" cy="1188595"/>
          </a:xfrm>
          <a:prstGeom prst="wedgeEllipseCallout">
            <a:avLst>
              <a:gd name="adj1" fmla="val -29224"/>
              <a:gd name="adj2" fmla="val -109164"/>
            </a:avLst>
          </a:prstGeom>
          <a:solidFill>
            <a:srgbClr val="0070C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rPr>
              <a:t>This means these should be deducted from the EUV!!</a:t>
            </a:r>
          </a:p>
        </p:txBody>
      </p:sp>
    </p:spTree>
    <p:extLst>
      <p:ext uri="{BB962C8B-B14F-4D97-AF65-F5344CB8AC3E}">
        <p14:creationId xmlns:p14="http://schemas.microsoft.com/office/powerpoint/2010/main" val="457791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902B00-FFFC-BEC1-05A5-9360D072BF28}"/>
              </a:ext>
            </a:extLst>
          </p:cNvPr>
          <p:cNvSpPr txBox="1"/>
          <p:nvPr/>
        </p:nvSpPr>
        <p:spPr>
          <a:xfrm>
            <a:off x="9678956" y="121299"/>
            <a:ext cx="5794311" cy="706347"/>
          </a:xfrm>
          <a:prstGeom prst="rect">
            <a:avLst/>
          </a:prstGeom>
          <a:noFill/>
        </p:spPr>
        <p:txBody>
          <a:bodyPr wrap="square" rtlCol="0">
            <a:spAutoFit/>
          </a:bodyPr>
          <a:lstStyle/>
          <a:p>
            <a:pPr algn="l">
              <a:lnSpc>
                <a:spcPct val="120000"/>
              </a:lnSpc>
            </a:pPr>
            <a:r>
              <a:rPr lang="en-GB" sz="3600" b="1" dirty="0">
                <a:solidFill>
                  <a:srgbClr val="172B46"/>
                </a:solidFill>
                <a:latin typeface="Roboto" panose="02000000000000000000" pitchFamily="2" charset="0"/>
                <a:ea typeface="Roboto" panose="02000000000000000000" pitchFamily="2" charset="0"/>
                <a:cs typeface="Roboto" panose="02000000000000000000" pitchFamily="2" charset="0"/>
              </a:rPr>
              <a:t>Premium </a:t>
            </a:r>
          </a:p>
        </p:txBody>
      </p:sp>
      <p:sp>
        <p:nvSpPr>
          <p:cNvPr id="4" name="TextBox 3">
            <a:extLst>
              <a:ext uri="{FF2B5EF4-FFF2-40B4-BE49-F238E27FC236}">
                <a16:creationId xmlns:a16="http://schemas.microsoft.com/office/drawing/2014/main" id="{84DD02D4-B851-3211-53B3-338D61B57178}"/>
              </a:ext>
            </a:extLst>
          </p:cNvPr>
          <p:cNvSpPr txBox="1"/>
          <p:nvPr/>
        </p:nvSpPr>
        <p:spPr>
          <a:xfrm>
            <a:off x="361949" y="1101566"/>
            <a:ext cx="11468101" cy="4524315"/>
          </a:xfrm>
          <a:prstGeom prst="rect">
            <a:avLst/>
          </a:prstGeom>
          <a:noFill/>
        </p:spPr>
        <p:txBody>
          <a:bodyPr wrap="square">
            <a:spAutoFit/>
          </a:bodyPr>
          <a:lstStyle/>
          <a:p>
            <a:pPr marL="285750" indent="-285750" algn="just">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It is the amount above existing use value (EUV) that goes to the landowner.</a:t>
            </a:r>
          </a:p>
          <a:p>
            <a:pPr marL="285750" indent="-285750" algn="just">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Should provide a reasonable incentive for a landowner to bring forward land for development while allowing a sufficient contribution to fully comply with policy requirements</a:t>
            </a:r>
          </a:p>
          <a:p>
            <a:pPr marL="285750" indent="-285750" algn="just">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Market evidence can include benchmark land values from other viability assessments</a:t>
            </a:r>
          </a:p>
          <a:p>
            <a:pPr marL="285750" indent="-285750" algn="just">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Any data used should reasonably identify any adjustments necessary to reflect the cost of policy compliance (including for affordable housing), or differences in the quality of land, site scale, market performance of different building use types</a:t>
            </a:r>
            <a:endParaRPr lang="en-GB" sz="2400"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78012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FD36B0-2C38-A757-DDC0-ED61CBD59B66}"/>
              </a:ext>
            </a:extLst>
          </p:cNvPr>
          <p:cNvSpPr txBox="1"/>
          <p:nvPr/>
        </p:nvSpPr>
        <p:spPr>
          <a:xfrm>
            <a:off x="292358" y="1228397"/>
            <a:ext cx="11252719" cy="4401205"/>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EUV </a:t>
            </a:r>
            <a:r>
              <a:rPr lang="en-US" sz="2400" dirty="0">
                <a:solidFill>
                  <a:srgbClr val="002060"/>
                </a:solidFill>
                <a:latin typeface="Roboto" panose="02000000000000000000" pitchFamily="2" charset="0"/>
                <a:ea typeface="Roboto" panose="02000000000000000000" pitchFamily="2" charset="0"/>
                <a:cs typeface="Roboto" panose="02000000000000000000" pitchFamily="2" charset="0"/>
              </a:rPr>
              <a:t>pl</a:t>
            </a:r>
            <a:r>
              <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us premium (EUV+)</a:t>
            </a:r>
          </a:p>
          <a:p>
            <a:pPr marL="342900" indent="-342900">
              <a:buFont typeface="Arial" panose="020B0604020202020204" pitchFamily="34" charset="0"/>
              <a:buChar char="•"/>
            </a:pPr>
            <a:endPar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The premium should provide a reasonable incentive for a land-owner to bring forward land for development while allowing a sufficient contribution to fully comply with policy requirements</a:t>
            </a:r>
          </a:p>
          <a:p>
            <a:pPr marL="342900" indent="-342900">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Alternative Use Value (AUV) – can be considered but:</a:t>
            </a:r>
          </a:p>
          <a:p>
            <a:pPr lvl="1"/>
            <a:endParaRPr lang="en-US" sz="2400" b="0" i="0" dirty="0">
              <a:solidFill>
                <a:srgbClr val="002060"/>
              </a:solidFill>
              <a:effectLst/>
              <a:latin typeface="GDS Transport"/>
            </a:endParaRPr>
          </a:p>
          <a:p>
            <a:pPr lvl="1"/>
            <a:r>
              <a:rPr lang="en-US" sz="2400" b="0" i="0" dirty="0">
                <a:solidFill>
                  <a:srgbClr val="002060"/>
                </a:solidFill>
                <a:effectLst/>
                <a:latin typeface="GDS Transport"/>
              </a:rPr>
              <a:t>‘should be limited to those uses which would fully comply with up-to-date development plan policies’</a:t>
            </a:r>
            <a:endParaRPr lang="en-US"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r>
              <a:rPr lang="en-US" sz="1600" dirty="0">
                <a:solidFill>
                  <a:srgbClr val="002060"/>
                </a:solidFill>
                <a:latin typeface="Roboto" panose="02000000000000000000" pitchFamily="2" charset="0"/>
                <a:ea typeface="Roboto" panose="02000000000000000000" pitchFamily="2" charset="0"/>
                <a:cs typeface="Roboto" panose="02000000000000000000" pitchFamily="2" charset="0"/>
              </a:rPr>
              <a:t>NPPF 2024</a:t>
            </a:r>
            <a:endParaRPr lang="en-GB" sz="1600"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4BDB75BC-E2EB-4E76-705C-E0839BBA0F9D}"/>
              </a:ext>
            </a:extLst>
          </p:cNvPr>
          <p:cNvSpPr txBox="1"/>
          <p:nvPr/>
        </p:nvSpPr>
        <p:spPr>
          <a:xfrm>
            <a:off x="5691673" y="177282"/>
            <a:ext cx="6786467" cy="706347"/>
          </a:xfrm>
          <a:prstGeom prst="rect">
            <a:avLst/>
          </a:prstGeom>
          <a:noFill/>
        </p:spPr>
        <p:txBody>
          <a:bodyPr wrap="square" rtlCol="0">
            <a:spAutoFit/>
          </a:bodyPr>
          <a:lstStyle/>
          <a:p>
            <a:pPr algn="l">
              <a:lnSpc>
                <a:spcPct val="120000"/>
              </a:lnSpc>
            </a:pPr>
            <a:r>
              <a:rPr lang="en-GB" sz="3600" b="1" dirty="0">
                <a:solidFill>
                  <a:srgbClr val="172B46"/>
                </a:solidFill>
                <a:latin typeface="Roboto" panose="02000000000000000000" pitchFamily="2" charset="0"/>
                <a:ea typeface="Roboto" panose="02000000000000000000" pitchFamily="2" charset="0"/>
                <a:cs typeface="Roboto" panose="02000000000000000000" pitchFamily="2" charset="0"/>
              </a:rPr>
              <a:t>Benchmark Land Value (BLV) </a:t>
            </a:r>
          </a:p>
        </p:txBody>
      </p:sp>
    </p:spTree>
    <p:extLst>
      <p:ext uri="{BB962C8B-B14F-4D97-AF65-F5344CB8AC3E}">
        <p14:creationId xmlns:p14="http://schemas.microsoft.com/office/powerpoint/2010/main" val="740277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90D96D-3912-6CD6-5A06-2A44CB1A9192}"/>
              </a:ext>
            </a:extLst>
          </p:cNvPr>
          <p:cNvSpPr txBox="1"/>
          <p:nvPr/>
        </p:nvSpPr>
        <p:spPr>
          <a:xfrm>
            <a:off x="1222311" y="177282"/>
            <a:ext cx="11255830" cy="706347"/>
          </a:xfrm>
          <a:prstGeom prst="rect">
            <a:avLst/>
          </a:prstGeom>
          <a:noFill/>
        </p:spPr>
        <p:txBody>
          <a:bodyPr wrap="square" rtlCol="0">
            <a:spAutoFit/>
          </a:bodyPr>
          <a:lstStyle/>
          <a:p>
            <a:pPr algn="l">
              <a:lnSpc>
                <a:spcPct val="120000"/>
              </a:lnSpc>
            </a:pPr>
            <a:r>
              <a:rPr lang="en-GB" sz="3600" b="1" dirty="0">
                <a:solidFill>
                  <a:srgbClr val="172B46"/>
                </a:solidFill>
                <a:latin typeface="Roboto" panose="02000000000000000000" pitchFamily="2" charset="0"/>
                <a:ea typeface="Roboto" panose="02000000000000000000" pitchFamily="2" charset="0"/>
                <a:cs typeface="Roboto" panose="02000000000000000000" pitchFamily="2" charset="0"/>
              </a:rPr>
              <a:t>Existing Use Value (EUV) – Agricultural Land Values </a:t>
            </a:r>
          </a:p>
        </p:txBody>
      </p:sp>
      <p:pic>
        <p:nvPicPr>
          <p:cNvPr id="7" name="Picture 6">
            <a:extLst>
              <a:ext uri="{FF2B5EF4-FFF2-40B4-BE49-F238E27FC236}">
                <a16:creationId xmlns:a16="http://schemas.microsoft.com/office/drawing/2014/main" id="{D20A2DFE-0FCE-DA55-01D8-B9D9907CEF8B}"/>
              </a:ext>
            </a:extLst>
          </p:cNvPr>
          <p:cNvPicPr>
            <a:picLocks noChangeAspect="1"/>
          </p:cNvPicPr>
          <p:nvPr/>
        </p:nvPicPr>
        <p:blipFill>
          <a:blip r:embed="rId2"/>
          <a:stretch>
            <a:fillRect/>
          </a:stretch>
        </p:blipFill>
        <p:spPr>
          <a:xfrm>
            <a:off x="1901773" y="883629"/>
            <a:ext cx="8388453" cy="5124835"/>
          </a:xfrm>
          <a:prstGeom prst="rect">
            <a:avLst/>
          </a:prstGeom>
        </p:spPr>
      </p:pic>
      <p:sp>
        <p:nvSpPr>
          <p:cNvPr id="8" name="TextBox 7">
            <a:extLst>
              <a:ext uri="{FF2B5EF4-FFF2-40B4-BE49-F238E27FC236}">
                <a16:creationId xmlns:a16="http://schemas.microsoft.com/office/drawing/2014/main" id="{A2A5A7DC-FE58-1BF0-EC90-9C4F9ABD6A0F}"/>
              </a:ext>
            </a:extLst>
          </p:cNvPr>
          <p:cNvSpPr txBox="1"/>
          <p:nvPr/>
        </p:nvSpPr>
        <p:spPr>
          <a:xfrm>
            <a:off x="7577233" y="6315490"/>
            <a:ext cx="5667469" cy="365228"/>
          </a:xfrm>
          <a:prstGeom prst="rect">
            <a:avLst/>
          </a:prstGeom>
          <a:noFill/>
        </p:spPr>
        <p:txBody>
          <a:bodyPr wrap="square" rtlCol="0">
            <a:spAutoFit/>
          </a:bodyPr>
          <a:lstStyle/>
          <a:p>
            <a:pPr algn="l">
              <a:lnSpc>
                <a:spcPct val="120000"/>
              </a:lnSpc>
            </a:pPr>
            <a:r>
              <a:rPr lang="en-GB" sz="1600" dirty="0">
                <a:solidFill>
                  <a:srgbClr val="172B46"/>
                </a:solidFill>
                <a:latin typeface="Roboto" panose="02000000000000000000" pitchFamily="2" charset="0"/>
                <a:ea typeface="Roboto" panose="02000000000000000000" pitchFamily="2" charset="0"/>
                <a:cs typeface="Roboto" panose="02000000000000000000" pitchFamily="2" charset="0"/>
              </a:rPr>
              <a:t>Agricultural land values (England) Savills 2024</a:t>
            </a:r>
          </a:p>
        </p:txBody>
      </p:sp>
    </p:spTree>
    <p:extLst>
      <p:ext uri="{BB962C8B-B14F-4D97-AF65-F5344CB8AC3E}">
        <p14:creationId xmlns:p14="http://schemas.microsoft.com/office/powerpoint/2010/main" val="1024459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20000"/>
          </a:lnSpc>
          <a:defRPr sz="16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2CA51784E6A44CAEEB133AF055F2FC" ma:contentTypeVersion="13" ma:contentTypeDescription="Create a new document." ma:contentTypeScope="" ma:versionID="1cc4b772915f9a0b5c95559da5d43938">
  <xsd:schema xmlns:xsd="http://www.w3.org/2001/XMLSchema" xmlns:xs="http://www.w3.org/2001/XMLSchema" xmlns:p="http://schemas.microsoft.com/office/2006/metadata/properties" xmlns:ns2="3acecde0-9214-4f6b-bc37-5b29720f64a3" xmlns:ns3="aea0fc6b-7392-4055-b941-0fa99f5e5861" targetNamespace="http://schemas.microsoft.com/office/2006/metadata/properties" ma:root="true" ma:fieldsID="de578d59c4ea4cf527047fad157f69d5" ns2:_="" ns3:_="">
    <xsd:import namespace="3acecde0-9214-4f6b-bc37-5b29720f64a3"/>
    <xsd:import namespace="aea0fc6b-7392-4055-b941-0fa99f5e586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ecde0-9214-4f6b-bc37-5b29720f64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1d93dcc-62e9-42fa-94d1-98dcf228b3d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a0fc6b-7392-4055-b941-0fa99f5e586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0f4c149-cf1f-4755-b6c5-c0eecb5634f5}" ma:internalName="TaxCatchAll" ma:showField="CatchAllData" ma:web="aea0fc6b-7392-4055-b941-0fa99f5e58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cecde0-9214-4f6b-bc37-5b29720f64a3">
      <Terms xmlns="http://schemas.microsoft.com/office/infopath/2007/PartnerControls"/>
    </lcf76f155ced4ddcb4097134ff3c332f>
    <TaxCatchAll xmlns="aea0fc6b-7392-4055-b941-0fa99f5e5861" xsi:nil="true"/>
  </documentManagement>
</p:properties>
</file>

<file path=customXml/itemProps1.xml><?xml version="1.0" encoding="utf-8"?>
<ds:datastoreItem xmlns:ds="http://schemas.openxmlformats.org/officeDocument/2006/customXml" ds:itemID="{4EF36886-2F9D-449A-B3F6-91F9B3CAE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ecde0-9214-4f6b-bc37-5b29720f64a3"/>
    <ds:schemaRef ds:uri="aea0fc6b-7392-4055-b941-0fa99f5e58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2A7E22-9D02-40B8-8374-37F68D5C3E2A}">
  <ds:schemaRefs>
    <ds:schemaRef ds:uri="http://schemas.microsoft.com/sharepoint/v3/contenttype/forms"/>
  </ds:schemaRefs>
</ds:datastoreItem>
</file>

<file path=customXml/itemProps3.xml><?xml version="1.0" encoding="utf-8"?>
<ds:datastoreItem xmlns:ds="http://schemas.openxmlformats.org/officeDocument/2006/customXml" ds:itemID="{6013D6CC-01A9-4BC3-947E-9FF868BC8EE9}">
  <ds:schemaRefs>
    <ds:schemaRef ds:uri="http://schemas.microsoft.com/office/2006/documentManagement/types"/>
    <ds:schemaRef ds:uri="http://purl.org/dc/dcmitype/"/>
    <ds:schemaRef ds:uri="http://purl.org/dc/elements/1.1/"/>
    <ds:schemaRef ds:uri="http://schemas.openxmlformats.org/package/2006/metadata/core-properties"/>
    <ds:schemaRef ds:uri="aea0fc6b-7392-4055-b941-0fa99f5e5861"/>
    <ds:schemaRef ds:uri="http://schemas.microsoft.com/office/infopath/2007/PartnerControls"/>
    <ds:schemaRef ds:uri="http://purl.org/dc/terms/"/>
    <ds:schemaRef ds:uri="3acecde0-9214-4f6b-bc37-5b29720f64a3"/>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f92c53ef-67af-49de-a2f9-12748a35e2c6}" enabled="0" method="" siteId="{f92c53ef-67af-49de-a2f9-12748a35e2c6}" removed="1"/>
</clbl:labelList>
</file>

<file path=docProps/app.xml><?xml version="1.0" encoding="utf-8"?>
<Properties xmlns="http://schemas.openxmlformats.org/officeDocument/2006/extended-properties" xmlns:vt="http://schemas.openxmlformats.org/officeDocument/2006/docPropsVTypes">
  <TotalTime>0</TotalTime>
  <Words>918</Words>
  <Application>Microsoft Office PowerPoint</Application>
  <PresentationFormat>Widescreen</PresentationFormat>
  <Paragraphs>162</Paragraphs>
  <Slides>21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Calibri</vt:lpstr>
      <vt:lpstr>Roboto Black</vt:lpstr>
      <vt:lpstr>GDS Transport</vt:lpstr>
      <vt:lpstr>Roboto Light</vt:lpstr>
      <vt:lpstr>Roboto</vt:lpstr>
      <vt:lpstr>Arial</vt:lpstr>
      <vt:lpstr>Office Theme</vt:lpstr>
      <vt:lpstr>Worksheet</vt:lpstr>
      <vt:lpstr>Viability for Planning  (the NPPF 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Jonathan Ramos</dc:creator>
  <cp:lastModifiedBy>Sundeep Heer</cp:lastModifiedBy>
  <cp:revision>637</cp:revision>
  <cp:lastPrinted>2024-01-08T14:53:47Z</cp:lastPrinted>
  <dcterms:created xsi:type="dcterms:W3CDTF">2019-10-25T12:10:47Z</dcterms:created>
  <dcterms:modified xsi:type="dcterms:W3CDTF">2025-07-10T14:48:41Z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0x010100EF2CA51784E6A44CAEEB133AF055F2FC</vt:lpwstr>
  </property>
  <property fmtid="{D5CDD505-2E9C-101B-9397-08002B2CF9AE}" pid="3" name="MediaServiceImageTags">
    <vt:lpwstr/>
  </property>
</Properties>
</file>