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727" r:id="rId5"/>
  </p:sldMasterIdLst>
  <p:notesMasterIdLst>
    <p:notesMasterId r:id="rId19"/>
  </p:notesMasterIdLst>
  <p:handoutMasterIdLst>
    <p:handoutMasterId r:id="rId20"/>
  </p:handoutMasterIdLst>
  <p:sldIdLst>
    <p:sldId id="2745" r:id="rId6"/>
    <p:sldId id="4463" r:id="rId7"/>
    <p:sldId id="2744" r:id="rId8"/>
    <p:sldId id="2748" r:id="rId9"/>
    <p:sldId id="2749" r:id="rId10"/>
    <p:sldId id="2750" r:id="rId11"/>
    <p:sldId id="2747" r:id="rId12"/>
    <p:sldId id="4471" r:id="rId13"/>
    <p:sldId id="4472" r:id="rId14"/>
    <p:sldId id="4473" r:id="rId15"/>
    <p:sldId id="2774" r:id="rId16"/>
    <p:sldId id="2742" r:id="rId17"/>
    <p:sldId id="2736" r:id="rId18"/>
  </p:sldIdLst>
  <p:sldSz cx="12192000" cy="6858000"/>
  <p:notesSz cx="6858000" cy="9144000"/>
  <p:embeddedFontLst>
    <p:embeddedFont>
      <p:font typeface="Roboto" panose="02000000000000000000" pitchFamily="2" charset="0"/>
      <p:regular r:id="rId21"/>
      <p:bold r:id="rId22"/>
      <p:italic r:id="rId23"/>
      <p:boldItalic r:id="rId24"/>
    </p:embeddedFont>
    <p:embeddedFont>
      <p:font typeface="Roboto Black" panose="02000000000000000000" pitchFamily="2" charset="0"/>
      <p:bold r:id="rId25"/>
      <p:boldItalic r:id="rId26"/>
    </p:embeddedFont>
    <p:embeddedFont>
      <p:font typeface="Roboto Bold" panose="02000000000000000000" pitchFamily="2" charset="0"/>
      <p:bold r:id="rId27"/>
    </p:embeddedFont>
    <p:embeddedFont>
      <p:font typeface="Roboto Light" panose="02000000000000000000" pitchFamily="2" charset="0"/>
      <p:regular r:id="rId28"/>
      <p: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3" userDrawn="1">
          <p15:clr>
            <a:srgbClr val="A4A3A4"/>
          </p15:clr>
        </p15:guide>
        <p15:guide id="2" pos="3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athan Ramos" initials="JR" lastIdx="8" clrIdx="0">
    <p:extLst>
      <p:ext uri="{19B8F6BF-5375-455C-9EA6-DF929625EA0E}">
        <p15:presenceInfo xmlns:p15="http://schemas.microsoft.com/office/powerpoint/2012/main" userId="S::jonathan.ramos@m3h.co.uk::173b4ccd-77ad-4e34-b6bb-2a6fcfa150e2" providerId="AD"/>
      </p:ext>
    </p:extLst>
  </p:cmAuthor>
  <p:cmAuthor id="2" name="Matt Snuggs" initials="MS" lastIdx="31" clrIdx="1">
    <p:extLst>
      <p:ext uri="{19B8F6BF-5375-455C-9EA6-DF929625EA0E}">
        <p15:presenceInfo xmlns:p15="http://schemas.microsoft.com/office/powerpoint/2012/main" userId="S-1-5-21-905746278-1347828258-3036981736-12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B46"/>
    <a:srgbClr val="36597B"/>
    <a:srgbClr val="848485"/>
    <a:srgbClr val="7A7A7B"/>
    <a:srgbClr val="92D050"/>
    <a:srgbClr val="A5A7A3"/>
    <a:srgbClr val="D9D9D9"/>
    <a:srgbClr val="C0C0C0"/>
    <a:srgbClr val="B1C7DD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251B7F-3CE1-45FC-962E-58245129C8E2}" v="3" dt="2025-07-10T15:02:58.4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8014" autoAdjust="0"/>
  </p:normalViewPr>
  <p:slideViewPr>
    <p:cSldViewPr snapToGrid="0">
      <p:cViewPr varScale="1">
        <p:scale>
          <a:sx n="123" d="100"/>
          <a:sy n="123" d="100"/>
        </p:scale>
        <p:origin x="114" y="486"/>
      </p:cViewPr>
      <p:guideLst>
        <p:guide orient="horz" pos="2273"/>
        <p:guide pos="35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271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commentAuthors" Target="commentAuthor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8D70A1-05DB-4805-9D3A-83B9511FD862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3434F4C-89AB-46FF-9397-0543F6B36130}">
      <dgm:prSet phldrT="[Text]" custT="1"/>
      <dgm:spPr>
        <a:xfrm>
          <a:off x="671089" y="1498215"/>
          <a:ext cx="2422950" cy="2422692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Extract from;</a:t>
          </a:r>
        </a:p>
        <a:p>
          <a:pPr>
            <a:buNone/>
          </a:pPr>
          <a:r>
            <a:rPr lang="en-GB" sz="23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Finance System</a:t>
          </a:r>
        </a:p>
      </dgm:t>
    </dgm:pt>
    <dgm:pt modelId="{43DAB506-6976-47F7-B3C9-9D729D80F897}" type="parTrans" cxnId="{BE7F5655-CC39-48D7-95E2-9F5CF844DB33}">
      <dgm:prSet/>
      <dgm:spPr/>
      <dgm:t>
        <a:bodyPr/>
        <a:lstStyle/>
        <a:p>
          <a:endParaRPr lang="en-GB"/>
        </a:p>
      </dgm:t>
    </dgm:pt>
    <dgm:pt modelId="{921F3247-18D6-496D-91C3-CD69FD1FFD29}" type="sibTrans" cxnId="{BE7F5655-CC39-48D7-95E2-9F5CF844DB33}">
      <dgm:prSet/>
      <dgm:spPr/>
      <dgm:t>
        <a:bodyPr/>
        <a:lstStyle/>
        <a:p>
          <a:endParaRPr lang="en-GB"/>
        </a:p>
      </dgm:t>
    </dgm:pt>
    <dgm:pt modelId="{72486237-24D3-4DD0-957A-B261DD525C22}">
      <dgm:prSet phldrT="[Text]" custT="1"/>
      <dgm:spPr>
        <a:xfrm>
          <a:off x="3353400" y="1498215"/>
          <a:ext cx="2422950" cy="2422692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Format in;</a:t>
          </a:r>
        </a:p>
        <a:p>
          <a:pPr>
            <a:buNone/>
          </a:pPr>
          <a:r>
            <a:rPr lang="en-GB" sz="23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Pamtans</a:t>
          </a:r>
          <a:r>
            <a:rPr lang="en-GB" sz="23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>
            <a:buNone/>
          </a:pPr>
          <a:r>
            <a:rPr lang="en-GB" sz="23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TPM	</a:t>
          </a:r>
        </a:p>
      </dgm:t>
    </dgm:pt>
    <dgm:pt modelId="{46F20BAA-B9C5-4448-8678-80EE994BDF8D}" type="parTrans" cxnId="{909420C7-63B0-481D-855E-C7A6F4B63C0A}">
      <dgm:prSet/>
      <dgm:spPr/>
      <dgm:t>
        <a:bodyPr/>
        <a:lstStyle/>
        <a:p>
          <a:endParaRPr lang="en-GB"/>
        </a:p>
      </dgm:t>
    </dgm:pt>
    <dgm:pt modelId="{CE98E43D-1009-40FC-AAC4-BA6AF38449B2}" type="sibTrans" cxnId="{909420C7-63B0-481D-855E-C7A6F4B63C0A}">
      <dgm:prSet/>
      <dgm:spPr/>
      <dgm:t>
        <a:bodyPr/>
        <a:lstStyle/>
        <a:p>
          <a:endParaRPr lang="en-GB"/>
        </a:p>
      </dgm:t>
    </dgm:pt>
    <dgm:pt modelId="{0703C2E6-2C67-4A3F-B22F-1240C55C46BC}">
      <dgm:prSet phldrT="[Text]" custT="1"/>
      <dgm:spPr>
        <a:xfrm>
          <a:off x="6035710" y="1498215"/>
          <a:ext cx="2422950" cy="2422692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Post by;</a:t>
          </a:r>
        </a:p>
        <a:p>
          <a:pPr>
            <a:buNone/>
          </a:pPr>
          <a:r>
            <a:rPr lang="en-GB" sz="23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Upload</a:t>
          </a:r>
        </a:p>
      </dgm:t>
    </dgm:pt>
    <dgm:pt modelId="{E941B1B3-4CA2-4498-B726-184FF3231229}" type="parTrans" cxnId="{32AB63EE-9709-4948-AFCD-8DB70484ABF9}">
      <dgm:prSet/>
      <dgm:spPr/>
      <dgm:t>
        <a:bodyPr/>
        <a:lstStyle/>
        <a:p>
          <a:endParaRPr lang="en-GB"/>
        </a:p>
      </dgm:t>
    </dgm:pt>
    <dgm:pt modelId="{BD3F3A8A-AB3A-4B37-BBE6-D684EF7BD660}" type="sibTrans" cxnId="{32AB63EE-9709-4948-AFCD-8DB70484ABF9}">
      <dgm:prSet/>
      <dgm:spPr/>
      <dgm:t>
        <a:bodyPr/>
        <a:lstStyle/>
        <a:p>
          <a:endParaRPr lang="en-GB"/>
        </a:p>
      </dgm:t>
    </dgm:pt>
    <dgm:pt modelId="{0763511C-0D24-433A-B72F-C73069181E37}" type="pres">
      <dgm:prSet presAssocID="{638D70A1-05DB-4805-9D3A-83B9511FD862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2294E6A3-A106-4A32-9286-D9D308018D97}" type="pres">
      <dgm:prSet presAssocID="{0703C2E6-2C67-4A3F-B22F-1240C55C46BC}" presName="Accent3" presStyleCnt="0"/>
      <dgm:spPr/>
    </dgm:pt>
    <dgm:pt modelId="{2F3FB4D2-6FB5-4592-9629-3D8C0E2954D6}" type="pres">
      <dgm:prSet presAssocID="{0703C2E6-2C67-4A3F-B22F-1240C55C46BC}" presName="Accent" presStyleLbl="node1" presStyleIdx="0" presStyleCnt="3"/>
      <dgm:spPr>
        <a:xfrm>
          <a:off x="5949538" y="1411674"/>
          <a:ext cx="2595293" cy="2595774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33BFEA81-0A63-4FBE-8D20-0B4A1DC94C20}" type="pres">
      <dgm:prSet presAssocID="{0703C2E6-2C67-4A3F-B22F-1240C55C46BC}" presName="ParentBackground3" presStyleCnt="0"/>
      <dgm:spPr/>
    </dgm:pt>
    <dgm:pt modelId="{39D92C05-A574-4671-A7BA-8A304B64BA71}" type="pres">
      <dgm:prSet presAssocID="{0703C2E6-2C67-4A3F-B22F-1240C55C46BC}" presName="ParentBackground" presStyleLbl="fgAcc1" presStyleIdx="0" presStyleCnt="3"/>
      <dgm:spPr/>
    </dgm:pt>
    <dgm:pt modelId="{9DAF1A23-34B4-4CC0-BC86-646316E06389}" type="pres">
      <dgm:prSet presAssocID="{0703C2E6-2C67-4A3F-B22F-1240C55C46BC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FF7B390-A467-40D0-B3E9-8BE75A3EA45E}" type="pres">
      <dgm:prSet presAssocID="{72486237-24D3-4DD0-957A-B261DD525C22}" presName="Accent2" presStyleCnt="0"/>
      <dgm:spPr/>
    </dgm:pt>
    <dgm:pt modelId="{6E72682E-9067-4847-BD7E-F69243B162E5}" type="pres">
      <dgm:prSet presAssocID="{72486237-24D3-4DD0-957A-B261DD525C22}" presName="Accent" presStyleLbl="node1" presStyleIdx="1" presStyleCnt="3"/>
      <dgm:spPr>
        <a:xfrm rot="2700000">
          <a:off x="3270354" y="1414812"/>
          <a:ext cx="2589042" cy="2589042"/>
        </a:xfrm>
        <a:prstGeom prst="teardrop">
          <a:avLst>
            <a:gd name="adj" fmla="val 10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D830AA86-9D1C-4508-B1E2-92136AFDDA96}" type="pres">
      <dgm:prSet presAssocID="{72486237-24D3-4DD0-957A-B261DD525C22}" presName="ParentBackground2" presStyleCnt="0"/>
      <dgm:spPr/>
    </dgm:pt>
    <dgm:pt modelId="{01D363EE-785E-467D-9443-07D644B158E6}" type="pres">
      <dgm:prSet presAssocID="{72486237-24D3-4DD0-957A-B261DD525C22}" presName="ParentBackground" presStyleLbl="fgAcc1" presStyleIdx="1" presStyleCnt="3"/>
      <dgm:spPr/>
    </dgm:pt>
    <dgm:pt modelId="{70EC5D52-1BF9-4C35-81F9-FD567CA96692}" type="pres">
      <dgm:prSet presAssocID="{72486237-24D3-4DD0-957A-B261DD525C22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74FC6CE-4328-4199-854B-05F476BFE3C4}" type="pres">
      <dgm:prSet presAssocID="{23434F4C-89AB-46FF-9397-0543F6B36130}" presName="Accent1" presStyleCnt="0"/>
      <dgm:spPr/>
    </dgm:pt>
    <dgm:pt modelId="{1D965C1E-060B-4026-85A9-EC77825BFA74}" type="pres">
      <dgm:prSet presAssocID="{23434F4C-89AB-46FF-9397-0543F6B36130}" presName="Accent" presStyleLbl="node1" presStyleIdx="2" presStyleCnt="3"/>
      <dgm:spPr>
        <a:xfrm rot="2700000">
          <a:off x="588043" y="1414812"/>
          <a:ext cx="2589042" cy="2589042"/>
        </a:xfrm>
        <a:prstGeom prst="teardrop">
          <a:avLst>
            <a:gd name="adj" fmla="val 10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E3C385B9-E3FD-4245-AAA4-500F5BF44765}" type="pres">
      <dgm:prSet presAssocID="{23434F4C-89AB-46FF-9397-0543F6B36130}" presName="ParentBackground1" presStyleCnt="0"/>
      <dgm:spPr/>
    </dgm:pt>
    <dgm:pt modelId="{13A5BA67-EF73-4E2F-B27A-9BCFA044F99D}" type="pres">
      <dgm:prSet presAssocID="{23434F4C-89AB-46FF-9397-0543F6B36130}" presName="ParentBackground" presStyleLbl="fgAcc1" presStyleIdx="2" presStyleCnt="3"/>
      <dgm:spPr/>
    </dgm:pt>
    <dgm:pt modelId="{DD986577-7AAF-4A95-8EF3-E342B9777215}" type="pres">
      <dgm:prSet presAssocID="{23434F4C-89AB-46FF-9397-0543F6B36130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DE26AA17-5551-4FA7-A74C-F6AC52436896}" type="presOf" srcId="{72486237-24D3-4DD0-957A-B261DD525C22}" destId="{70EC5D52-1BF9-4C35-81F9-FD567CA96692}" srcOrd="1" destOrd="0" presId="urn:microsoft.com/office/officeart/2011/layout/CircleProcess"/>
    <dgm:cxn modelId="{805A843D-E443-47F4-A8B8-F99AE010DF01}" type="presOf" srcId="{0703C2E6-2C67-4A3F-B22F-1240C55C46BC}" destId="{9DAF1A23-34B4-4CC0-BC86-646316E06389}" srcOrd="1" destOrd="0" presId="urn:microsoft.com/office/officeart/2011/layout/CircleProcess"/>
    <dgm:cxn modelId="{BE7F5655-CC39-48D7-95E2-9F5CF844DB33}" srcId="{638D70A1-05DB-4805-9D3A-83B9511FD862}" destId="{23434F4C-89AB-46FF-9397-0543F6B36130}" srcOrd="0" destOrd="0" parTransId="{43DAB506-6976-47F7-B3C9-9D729D80F897}" sibTransId="{921F3247-18D6-496D-91C3-CD69FD1FFD29}"/>
    <dgm:cxn modelId="{EDC86481-88F9-4710-81E4-F7903D1F1675}" type="presOf" srcId="{638D70A1-05DB-4805-9D3A-83B9511FD862}" destId="{0763511C-0D24-433A-B72F-C73069181E37}" srcOrd="0" destOrd="0" presId="urn:microsoft.com/office/officeart/2011/layout/CircleProcess"/>
    <dgm:cxn modelId="{F4DD1686-1B9F-40AB-971F-F853BC57BA09}" type="presOf" srcId="{0703C2E6-2C67-4A3F-B22F-1240C55C46BC}" destId="{39D92C05-A574-4671-A7BA-8A304B64BA71}" srcOrd="0" destOrd="0" presId="urn:microsoft.com/office/officeart/2011/layout/CircleProcess"/>
    <dgm:cxn modelId="{909420C7-63B0-481D-855E-C7A6F4B63C0A}" srcId="{638D70A1-05DB-4805-9D3A-83B9511FD862}" destId="{72486237-24D3-4DD0-957A-B261DD525C22}" srcOrd="1" destOrd="0" parTransId="{46F20BAA-B9C5-4448-8678-80EE994BDF8D}" sibTransId="{CE98E43D-1009-40FC-AAC4-BA6AF38449B2}"/>
    <dgm:cxn modelId="{925E09E9-50C3-42D9-A21A-1543F2528B4D}" type="presOf" srcId="{23434F4C-89AB-46FF-9397-0543F6B36130}" destId="{13A5BA67-EF73-4E2F-B27A-9BCFA044F99D}" srcOrd="0" destOrd="0" presId="urn:microsoft.com/office/officeart/2011/layout/CircleProcess"/>
    <dgm:cxn modelId="{32AB63EE-9709-4948-AFCD-8DB70484ABF9}" srcId="{638D70A1-05DB-4805-9D3A-83B9511FD862}" destId="{0703C2E6-2C67-4A3F-B22F-1240C55C46BC}" srcOrd="2" destOrd="0" parTransId="{E941B1B3-4CA2-4498-B726-184FF3231229}" sibTransId="{BD3F3A8A-AB3A-4B37-BBE6-D684EF7BD660}"/>
    <dgm:cxn modelId="{BDDBC4F3-0BF6-422D-BBD3-31F2EC516EA2}" type="presOf" srcId="{23434F4C-89AB-46FF-9397-0543F6B36130}" destId="{DD986577-7AAF-4A95-8EF3-E342B9777215}" srcOrd="1" destOrd="0" presId="urn:microsoft.com/office/officeart/2011/layout/CircleProcess"/>
    <dgm:cxn modelId="{C16AE2FE-49B0-4F91-B8CC-A630CB9D3EED}" type="presOf" srcId="{72486237-24D3-4DD0-957A-B261DD525C22}" destId="{01D363EE-785E-467D-9443-07D644B158E6}" srcOrd="0" destOrd="0" presId="urn:microsoft.com/office/officeart/2011/layout/CircleProcess"/>
    <dgm:cxn modelId="{3FAC20A1-C532-42CF-8E11-D54DEFED8177}" type="presParOf" srcId="{0763511C-0D24-433A-B72F-C73069181E37}" destId="{2294E6A3-A106-4A32-9286-D9D308018D97}" srcOrd="0" destOrd="0" presId="urn:microsoft.com/office/officeart/2011/layout/CircleProcess"/>
    <dgm:cxn modelId="{67A4B4ED-8B5E-4F58-BFC0-77816C2CF482}" type="presParOf" srcId="{2294E6A3-A106-4A32-9286-D9D308018D97}" destId="{2F3FB4D2-6FB5-4592-9629-3D8C0E2954D6}" srcOrd="0" destOrd="0" presId="urn:microsoft.com/office/officeart/2011/layout/CircleProcess"/>
    <dgm:cxn modelId="{9EC1A2A9-DC5E-4E4B-A51C-9561F58458FF}" type="presParOf" srcId="{0763511C-0D24-433A-B72F-C73069181E37}" destId="{33BFEA81-0A63-4FBE-8D20-0B4A1DC94C20}" srcOrd="1" destOrd="0" presId="urn:microsoft.com/office/officeart/2011/layout/CircleProcess"/>
    <dgm:cxn modelId="{07CA2530-E8FE-4631-A5FE-BCC2343C0BC2}" type="presParOf" srcId="{33BFEA81-0A63-4FBE-8D20-0B4A1DC94C20}" destId="{39D92C05-A574-4671-A7BA-8A304B64BA71}" srcOrd="0" destOrd="0" presId="urn:microsoft.com/office/officeart/2011/layout/CircleProcess"/>
    <dgm:cxn modelId="{FC7E3CA8-24FC-4C77-8412-962ABE1FF957}" type="presParOf" srcId="{0763511C-0D24-433A-B72F-C73069181E37}" destId="{9DAF1A23-34B4-4CC0-BC86-646316E06389}" srcOrd="2" destOrd="0" presId="urn:microsoft.com/office/officeart/2011/layout/CircleProcess"/>
    <dgm:cxn modelId="{7B31F370-A898-428C-9995-4FC4F22617DF}" type="presParOf" srcId="{0763511C-0D24-433A-B72F-C73069181E37}" destId="{EFF7B390-A467-40D0-B3E9-8BE75A3EA45E}" srcOrd="3" destOrd="0" presId="urn:microsoft.com/office/officeart/2011/layout/CircleProcess"/>
    <dgm:cxn modelId="{BB213BC1-A3DB-4C13-B354-E07561739F0A}" type="presParOf" srcId="{EFF7B390-A467-40D0-B3E9-8BE75A3EA45E}" destId="{6E72682E-9067-4847-BD7E-F69243B162E5}" srcOrd="0" destOrd="0" presId="urn:microsoft.com/office/officeart/2011/layout/CircleProcess"/>
    <dgm:cxn modelId="{85A9228D-8645-40E3-AAB8-0ACFD5804A26}" type="presParOf" srcId="{0763511C-0D24-433A-B72F-C73069181E37}" destId="{D830AA86-9D1C-4508-B1E2-92136AFDDA96}" srcOrd="4" destOrd="0" presId="urn:microsoft.com/office/officeart/2011/layout/CircleProcess"/>
    <dgm:cxn modelId="{FBE86528-E9F8-46D6-A829-FDB07C33F797}" type="presParOf" srcId="{D830AA86-9D1C-4508-B1E2-92136AFDDA96}" destId="{01D363EE-785E-467D-9443-07D644B158E6}" srcOrd="0" destOrd="0" presId="urn:microsoft.com/office/officeart/2011/layout/CircleProcess"/>
    <dgm:cxn modelId="{11CDBD70-F17E-43D6-AC6A-86251FCEEC5F}" type="presParOf" srcId="{0763511C-0D24-433A-B72F-C73069181E37}" destId="{70EC5D52-1BF9-4C35-81F9-FD567CA96692}" srcOrd="5" destOrd="0" presId="urn:microsoft.com/office/officeart/2011/layout/CircleProcess"/>
    <dgm:cxn modelId="{A7F2FF9D-B381-405E-8E66-0E4A61D6B079}" type="presParOf" srcId="{0763511C-0D24-433A-B72F-C73069181E37}" destId="{674FC6CE-4328-4199-854B-05F476BFE3C4}" srcOrd="6" destOrd="0" presId="urn:microsoft.com/office/officeart/2011/layout/CircleProcess"/>
    <dgm:cxn modelId="{97BFFBC9-8EE4-4979-A2B4-0D8020A12F93}" type="presParOf" srcId="{674FC6CE-4328-4199-854B-05F476BFE3C4}" destId="{1D965C1E-060B-4026-85A9-EC77825BFA74}" srcOrd="0" destOrd="0" presId="urn:microsoft.com/office/officeart/2011/layout/CircleProcess"/>
    <dgm:cxn modelId="{D5414898-DC64-4764-86BC-BBF1982AFA9C}" type="presParOf" srcId="{0763511C-0D24-433A-B72F-C73069181E37}" destId="{E3C385B9-E3FD-4245-AAA4-500F5BF44765}" srcOrd="7" destOrd="0" presId="urn:microsoft.com/office/officeart/2011/layout/CircleProcess"/>
    <dgm:cxn modelId="{50CCB5B2-2712-4C35-BBF3-3B6335B137F7}" type="presParOf" srcId="{E3C385B9-E3FD-4245-AAA4-500F5BF44765}" destId="{13A5BA67-EF73-4E2F-B27A-9BCFA044F99D}" srcOrd="0" destOrd="0" presId="urn:microsoft.com/office/officeart/2011/layout/CircleProcess"/>
    <dgm:cxn modelId="{B146C45E-8181-4F91-986F-D9AA12D90180}" type="presParOf" srcId="{0763511C-0D24-433A-B72F-C73069181E37}" destId="{DD986577-7AAF-4A95-8EF3-E342B9777215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FB4D2-6FB5-4592-9629-3D8C0E2954D6}">
      <dsp:nvSpPr>
        <dsp:cNvPr id="0" name=""/>
        <dsp:cNvSpPr/>
      </dsp:nvSpPr>
      <dsp:spPr>
        <a:xfrm>
          <a:off x="7151067" y="951264"/>
          <a:ext cx="2489209" cy="2489670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D92C05-A574-4671-A7BA-8A304B64BA71}">
      <dsp:nvSpPr>
        <dsp:cNvPr id="0" name=""/>
        <dsp:cNvSpPr/>
      </dsp:nvSpPr>
      <dsp:spPr>
        <a:xfrm>
          <a:off x="7233717" y="1034268"/>
          <a:ext cx="2323910" cy="2323663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Post by;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Upload</a:t>
          </a:r>
        </a:p>
      </dsp:txBody>
      <dsp:txXfrm>
        <a:off x="7808959" y="1609330"/>
        <a:ext cx="1173425" cy="1173538"/>
      </dsp:txXfrm>
    </dsp:sp>
    <dsp:sp modelId="{6E72682E-9067-4847-BD7E-F69243B162E5}">
      <dsp:nvSpPr>
        <dsp:cNvPr id="0" name=""/>
        <dsp:cNvSpPr/>
      </dsp:nvSpPr>
      <dsp:spPr>
        <a:xfrm rot="2700000">
          <a:off x="4581395" y="954274"/>
          <a:ext cx="2483214" cy="2483214"/>
        </a:xfrm>
        <a:prstGeom prst="teardrop">
          <a:avLst>
            <a:gd name="adj" fmla="val 10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D363EE-785E-467D-9443-07D644B158E6}">
      <dsp:nvSpPr>
        <dsp:cNvPr id="0" name=""/>
        <dsp:cNvSpPr/>
      </dsp:nvSpPr>
      <dsp:spPr>
        <a:xfrm>
          <a:off x="4661047" y="1034268"/>
          <a:ext cx="2323910" cy="2323663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Format in;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Pamtans</a:t>
          </a:r>
          <a:r>
            <a:rPr lang="en-GB" sz="2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TPM	</a:t>
          </a:r>
        </a:p>
      </dsp:txBody>
      <dsp:txXfrm>
        <a:off x="5236290" y="1609330"/>
        <a:ext cx="1173425" cy="1173538"/>
      </dsp:txXfrm>
    </dsp:sp>
    <dsp:sp modelId="{1D965C1E-060B-4026-85A9-EC77825BFA74}">
      <dsp:nvSpPr>
        <dsp:cNvPr id="0" name=""/>
        <dsp:cNvSpPr/>
      </dsp:nvSpPr>
      <dsp:spPr>
        <a:xfrm rot="2700000">
          <a:off x="2008726" y="954274"/>
          <a:ext cx="2483214" cy="2483214"/>
        </a:xfrm>
        <a:prstGeom prst="teardrop">
          <a:avLst>
            <a:gd name="adj" fmla="val 10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A5BA67-EF73-4E2F-B27A-9BCFA044F99D}">
      <dsp:nvSpPr>
        <dsp:cNvPr id="0" name=""/>
        <dsp:cNvSpPr/>
      </dsp:nvSpPr>
      <dsp:spPr>
        <a:xfrm>
          <a:off x="2088377" y="1034268"/>
          <a:ext cx="2323910" cy="2323663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Extract from;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Finance System</a:t>
          </a:r>
        </a:p>
      </dsp:txBody>
      <dsp:txXfrm>
        <a:off x="2663620" y="1609330"/>
        <a:ext cx="1173425" cy="1173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75CE71-8B80-48B0-8A8D-8171BDC3B1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352B39-E884-4646-83DE-1A29086292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A10BA-FC51-4659-9374-BC98776ABC57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89DA9E-0C9B-4BE5-B740-314AA7A4C1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2D82B-0859-488D-9CDD-781BFF06E7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DBE90-B89A-4F93-BDD3-9D83D6FC2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246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E6A7F-FE4C-4DF2-A644-F480E6FCCEF8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518C0-2DCA-4DAA-9755-4CC2F7BE7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8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625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Finance</a:t>
            </a:r>
            <a:r>
              <a:rPr lang="en-GB" baseline="0" dirty="0"/>
              <a:t> will provide the balance/transaction extract </a:t>
            </a:r>
          </a:p>
          <a:p>
            <a:endParaRPr lang="en-GB" baseline="0" dirty="0"/>
          </a:p>
          <a:p>
            <a:r>
              <a:rPr lang="en-GB" baseline="0" dirty="0"/>
              <a:t>This is then formatted into a ‘</a:t>
            </a:r>
            <a:r>
              <a:rPr lang="en-GB" baseline="0" dirty="0" err="1"/>
              <a:t>Pamtrans</a:t>
            </a:r>
            <a:r>
              <a:rPr lang="en-GB" baseline="0" dirty="0"/>
              <a:t>’ file which </a:t>
            </a:r>
            <a:r>
              <a:rPr lang="en-GB" baseline="0" dirty="0" err="1"/>
              <a:t>pamwin</a:t>
            </a:r>
            <a:r>
              <a:rPr lang="en-GB" baseline="0" dirty="0"/>
              <a:t> recognises and is able to upload the balances from.</a:t>
            </a:r>
          </a:p>
          <a:p>
            <a:endParaRPr lang="en-GB" baseline="0" dirty="0"/>
          </a:p>
          <a:p>
            <a:r>
              <a:rPr lang="en-GB" baseline="0" dirty="0"/>
              <a:t>The Dry Run spreadsheet has the added benefit of testing out the transaction posting before committing it to the live system.</a:t>
            </a:r>
          </a:p>
          <a:p>
            <a:endParaRPr lang="en-GB" baseline="0" dirty="0"/>
          </a:p>
          <a:p>
            <a:r>
              <a:rPr lang="en-GB" baseline="0" dirty="0"/>
              <a:t>This provides an opportunity to check the finance extract for </a:t>
            </a:r>
            <a:r>
              <a:rPr lang="en-GB" baseline="0" dirty="0" err="1"/>
              <a:t>mispostings</a:t>
            </a:r>
            <a:r>
              <a:rPr lang="en-GB" baseline="0" dirty="0"/>
              <a:t>, reversing journals or for budget which have not been varied for cost overruns.</a:t>
            </a:r>
          </a:p>
          <a:p>
            <a:endParaRPr lang="en-GB" baseline="0" dirty="0"/>
          </a:p>
          <a:p>
            <a:r>
              <a:rPr lang="en-GB" baseline="0" dirty="0"/>
              <a:t>Finally the spreadsheet is committed to Pamwin by updating the transactions from the supervisor transaction menu.</a:t>
            </a:r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18C0-2DCA-4DAA-9755-4CC2F7BE77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580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Finance</a:t>
            </a:r>
            <a:r>
              <a:rPr lang="en-GB" baseline="0" dirty="0"/>
              <a:t> will provide the balance/transaction extract </a:t>
            </a:r>
          </a:p>
          <a:p>
            <a:endParaRPr lang="en-GB" baseline="0" dirty="0"/>
          </a:p>
          <a:p>
            <a:r>
              <a:rPr lang="en-GB" baseline="0" dirty="0"/>
              <a:t>This is then formatted into a ‘</a:t>
            </a:r>
            <a:r>
              <a:rPr lang="en-GB" baseline="0" dirty="0" err="1"/>
              <a:t>Pamtrans</a:t>
            </a:r>
            <a:r>
              <a:rPr lang="en-GB" baseline="0" dirty="0"/>
              <a:t>’ file which </a:t>
            </a:r>
            <a:r>
              <a:rPr lang="en-GB" baseline="0" dirty="0" err="1"/>
              <a:t>pamwin</a:t>
            </a:r>
            <a:r>
              <a:rPr lang="en-GB" baseline="0" dirty="0"/>
              <a:t> recognises and is able to upload the balances from.</a:t>
            </a:r>
          </a:p>
          <a:p>
            <a:endParaRPr lang="en-GB" baseline="0" dirty="0"/>
          </a:p>
          <a:p>
            <a:r>
              <a:rPr lang="en-GB" baseline="0" dirty="0"/>
              <a:t>The Dry Run spreadsheet has the added benefit of testing out the transaction posting before committing it to the live system.</a:t>
            </a:r>
          </a:p>
          <a:p>
            <a:endParaRPr lang="en-GB" baseline="0" dirty="0"/>
          </a:p>
          <a:p>
            <a:r>
              <a:rPr lang="en-GB" baseline="0" dirty="0"/>
              <a:t>This provides an opportunity to check the finance extract for </a:t>
            </a:r>
            <a:r>
              <a:rPr lang="en-GB" baseline="0" dirty="0" err="1"/>
              <a:t>mispostings</a:t>
            </a:r>
            <a:r>
              <a:rPr lang="en-GB" baseline="0" dirty="0"/>
              <a:t>, reversing journals or for budget which have not been varied for cost overruns.</a:t>
            </a:r>
          </a:p>
          <a:p>
            <a:endParaRPr lang="en-GB" baseline="0" dirty="0"/>
          </a:p>
          <a:p>
            <a:r>
              <a:rPr lang="en-GB" baseline="0" dirty="0"/>
              <a:t>Finally the spreadsheet is committed to Pamwin by updating the transactions from the supervisor transaction menu.</a:t>
            </a:r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18C0-2DCA-4DAA-9755-4CC2F7BE77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372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When is it going to be released???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102C8-5A23-4166-9383-6DCF168429F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140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1956618-1001-45E2-8A7A-8E191099A4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303421"/>
            <a:ext cx="10429875" cy="2595396"/>
          </a:xfrm>
        </p:spPr>
        <p:txBody>
          <a:bodyPr anchor="b">
            <a:normAutofit/>
          </a:bodyPr>
          <a:lstStyle>
            <a:lvl1pPr algn="ctr">
              <a:defRPr sz="72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Presentation title here.</a:t>
            </a:r>
            <a:br>
              <a:rPr lang="en-US" dirty="0"/>
            </a:br>
            <a:r>
              <a:rPr lang="en-US" dirty="0"/>
              <a:t>Some titles are longer.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AF0443-D3FA-42BF-9EBF-9D2C4FC534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6300" y="3898817"/>
            <a:ext cx="10439400" cy="474775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M3 User Group   |   03 December 2019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09A8242-6538-4778-B80E-AA551C3A8C73}"/>
              </a:ext>
            </a:extLst>
          </p:cNvPr>
          <p:cNvSpPr txBox="1">
            <a:spLocks/>
          </p:cNvSpPr>
          <p:nvPr userDrawn="1"/>
        </p:nvSpPr>
        <p:spPr>
          <a:xfrm>
            <a:off x="4771101" y="4769203"/>
            <a:ext cx="2640272" cy="274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Presenters and chair</a:t>
            </a:r>
            <a:endParaRPr lang="en-GB" sz="1600" b="1" dirty="0">
              <a:solidFill>
                <a:srgbClr val="172B4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B609EE-7823-4F5F-9A0A-8BFCDF113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039" y="5250453"/>
            <a:ext cx="810371" cy="814165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72B4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A4110E01-AC11-4C5E-99DB-F61AFBEF9D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7723" y="5250453"/>
            <a:ext cx="810371" cy="814165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72B4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614A5BBC-A2D2-44A7-9071-7EB2E4E0B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9462" y="5250453"/>
            <a:ext cx="810371" cy="814165"/>
          </a:xfrm>
          <a:prstGeom prst="flowChartConnector">
            <a:avLst/>
          </a:prstGeom>
          <a:solidFill>
            <a:srgbClr val="D9D9D9"/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72B46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DDBB858-C19D-41CD-8BAF-0681ECA07C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2266" y="512424"/>
            <a:ext cx="2457941" cy="769093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8D05E10-2C50-4AD6-8AA3-68173D3BD6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747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55FF91B-72D2-45F9-A158-B39144455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53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76C7003-74C6-4970-A064-6EBDACB194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559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092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entered-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716" y="434801"/>
            <a:ext cx="10083339" cy="661221"/>
          </a:xfrm>
        </p:spPr>
        <p:txBody>
          <a:bodyPr anchor="b">
            <a:normAutofit/>
          </a:bodyPr>
          <a:lstStyle>
            <a:lvl1pPr algn="ctr">
              <a:defRPr sz="4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Products and Services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0D965EC-1A4B-4B86-B6DD-B76F1FBB7E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2946" y="1096022"/>
            <a:ext cx="10083338" cy="790967"/>
          </a:xfr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Marketing is the study and management of exchange relationships. Marketing is the business process of creating relationships with and satisfying customers.</a:t>
            </a:r>
          </a:p>
        </p:txBody>
      </p:sp>
    </p:spTree>
    <p:extLst>
      <p:ext uri="{BB962C8B-B14F-4D97-AF65-F5344CB8AC3E}">
        <p14:creationId xmlns:p14="http://schemas.microsoft.com/office/powerpoint/2010/main" val="395799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25" userDrawn="1">
          <p15:clr>
            <a:srgbClr val="9FCC3B"/>
          </p15:clr>
        </p15:guide>
        <p15:guide id="2" pos="7355" userDrawn="1">
          <p15:clr>
            <a:srgbClr val="9FCC3B"/>
          </p15:clr>
        </p15:guide>
        <p15:guide id="3" orient="horz" pos="278">
          <p15:clr>
            <a:srgbClr val="9FCC3B"/>
          </p15:clr>
        </p15:guide>
        <p15:guide id="4" orient="horz" pos="4110">
          <p15:clr>
            <a:srgbClr val="9FCC3B"/>
          </p15:clr>
        </p15:guide>
        <p15:guide id="5" pos="3840">
          <p15:clr>
            <a:srgbClr val="9FCC3B"/>
          </p15:clr>
        </p15:guide>
        <p15:guide id="6" orient="horz" pos="346">
          <p15:clr>
            <a:srgbClr val="9FCC3B"/>
          </p15:clr>
        </p15:guide>
        <p15:guide id="7" orient="horz" pos="686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entred_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716" y="434801"/>
            <a:ext cx="10083339" cy="661221"/>
          </a:xfrm>
        </p:spPr>
        <p:txBody>
          <a:bodyPr anchor="b">
            <a:normAutofit/>
          </a:bodyPr>
          <a:lstStyle>
            <a:lvl1pPr algn="ctr">
              <a:defRPr sz="4000" b="0">
                <a:solidFill>
                  <a:schemeClr val="bg1">
                    <a:lumMod val="9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Products and Services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0D965EC-1A4B-4B86-B6DD-B76F1FBB7E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2946" y="1096022"/>
            <a:ext cx="10083338" cy="790967"/>
          </a:xfr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bg1">
                    <a:lumMod val="9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Marketing is the study and management of exchange relationships. Marketing is the business process of creating relationships with and satisfying customers.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02C3295-18D0-4791-97F3-617D5B6125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1550" y="6065871"/>
            <a:ext cx="1466129" cy="45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5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25" userDrawn="1">
          <p15:clr>
            <a:srgbClr val="9FCC3B"/>
          </p15:clr>
        </p15:guide>
        <p15:guide id="2" pos="7355" userDrawn="1">
          <p15:clr>
            <a:srgbClr val="9FCC3B"/>
          </p15:clr>
        </p15:guide>
        <p15:guide id="3" orient="horz" pos="278">
          <p15:clr>
            <a:srgbClr val="9FCC3B"/>
          </p15:clr>
        </p15:guide>
        <p15:guide id="4" orient="horz" pos="4110">
          <p15:clr>
            <a:srgbClr val="9FCC3B"/>
          </p15:clr>
        </p15:guide>
        <p15:guide id="5" pos="3840">
          <p15:clr>
            <a:srgbClr val="9FCC3B"/>
          </p15:clr>
        </p15:guide>
        <p15:guide id="6" orient="horz" pos="346">
          <p15:clr>
            <a:srgbClr val="9FCC3B"/>
          </p15:clr>
        </p15:guide>
        <p15:guide id="7" orient="horz" pos="686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entered-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716" y="434801"/>
            <a:ext cx="10083339" cy="661221"/>
          </a:xfrm>
        </p:spPr>
        <p:txBody>
          <a:bodyPr anchor="b">
            <a:normAutofit/>
          </a:bodyPr>
          <a:lstStyle>
            <a:lvl1pPr algn="ctr">
              <a:defRPr sz="4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Products and Services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0D965EC-1A4B-4B86-B6DD-B76F1FBB7E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2946" y="1096022"/>
            <a:ext cx="10083338" cy="790967"/>
          </a:xfr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Marketing is the study and management of exchange relationships. Marketing is the business process of creating relationships with and satisfying customers.</a:t>
            </a:r>
          </a:p>
        </p:txBody>
      </p:sp>
    </p:spTree>
    <p:extLst>
      <p:ext uri="{BB962C8B-B14F-4D97-AF65-F5344CB8AC3E}">
        <p14:creationId xmlns:p14="http://schemas.microsoft.com/office/powerpoint/2010/main" val="2672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25" userDrawn="1">
          <p15:clr>
            <a:srgbClr val="9FCC3B"/>
          </p15:clr>
        </p15:guide>
        <p15:guide id="2" pos="7355" userDrawn="1">
          <p15:clr>
            <a:srgbClr val="9FCC3B"/>
          </p15:clr>
        </p15:guide>
        <p15:guide id="3" orient="horz" pos="278">
          <p15:clr>
            <a:srgbClr val="9FCC3B"/>
          </p15:clr>
        </p15:guide>
        <p15:guide id="4" orient="horz" pos="4110">
          <p15:clr>
            <a:srgbClr val="9FCC3B"/>
          </p15:clr>
        </p15:guide>
        <p15:guide id="5" pos="3840">
          <p15:clr>
            <a:srgbClr val="9FCC3B"/>
          </p15:clr>
        </p15:guide>
        <p15:guide id="6" orient="horz" pos="346">
          <p15:clr>
            <a:srgbClr val="9FCC3B"/>
          </p15:clr>
        </p15:guide>
        <p15:guide id="7" orient="horz" pos="686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entered-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716" y="434801"/>
            <a:ext cx="10083339" cy="661221"/>
          </a:xfrm>
        </p:spPr>
        <p:txBody>
          <a:bodyPr anchor="b">
            <a:normAutofit/>
          </a:bodyPr>
          <a:lstStyle>
            <a:lvl1pPr algn="ctr">
              <a:defRPr sz="4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Products and Services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0D965EC-1A4B-4B86-B6DD-B76F1FBB7E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2946" y="1096022"/>
            <a:ext cx="10083338" cy="790967"/>
          </a:xfr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Marketing is the study and management of exchange relationships. Marketing is the business process of creating relationships with and satisfying customers.</a:t>
            </a:r>
          </a:p>
        </p:txBody>
      </p:sp>
    </p:spTree>
    <p:extLst>
      <p:ext uri="{BB962C8B-B14F-4D97-AF65-F5344CB8AC3E}">
        <p14:creationId xmlns:p14="http://schemas.microsoft.com/office/powerpoint/2010/main" val="360614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11">
          <p15:clr>
            <a:srgbClr val="9FCC3B"/>
          </p15:clr>
        </p15:guide>
        <p15:guide id="2" pos="7469">
          <p15:clr>
            <a:srgbClr val="9FCC3B"/>
          </p15:clr>
        </p15:guide>
        <p15:guide id="3" orient="horz" pos="278">
          <p15:clr>
            <a:srgbClr val="9FCC3B"/>
          </p15:clr>
        </p15:guide>
        <p15:guide id="4" orient="horz" pos="4110">
          <p15:clr>
            <a:srgbClr val="9FCC3B"/>
          </p15:clr>
        </p15:guide>
        <p15:guide id="5" pos="3840">
          <p15:clr>
            <a:srgbClr val="9FCC3B"/>
          </p15:clr>
        </p15:guide>
        <p15:guide id="6" orient="horz" pos="346">
          <p15:clr>
            <a:srgbClr val="9FCC3B"/>
          </p15:clr>
        </p15:guide>
        <p15:guide id="7" orient="horz" pos="686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align-1">
    <p:bg>
      <p:bgPr>
        <a:blipFill dpi="0" rotWithShape="1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434801"/>
            <a:ext cx="10083339" cy="661221"/>
          </a:xfrm>
        </p:spPr>
        <p:txBody>
          <a:bodyPr anchor="b">
            <a:normAutofit/>
          </a:bodyPr>
          <a:lstStyle>
            <a:lvl1pPr algn="l">
              <a:defRPr sz="4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Products and Services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0D965EC-1A4B-4B86-B6DD-B76F1FBB7E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1096022"/>
            <a:ext cx="10083338" cy="790967"/>
          </a:xfrm>
        </p:spPr>
        <p:txBody>
          <a:bodyPr>
            <a:noAutofit/>
          </a:bodyPr>
          <a:lstStyle>
            <a:lvl1pPr marL="0" indent="0" algn="l">
              <a:buNone/>
              <a:defRPr sz="18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Marketing is the study and management of exchange relationships. Marketing is the business process of creating relationships with and satisfying customers.</a:t>
            </a:r>
          </a:p>
        </p:txBody>
      </p:sp>
    </p:spTree>
    <p:extLst>
      <p:ext uri="{BB962C8B-B14F-4D97-AF65-F5344CB8AC3E}">
        <p14:creationId xmlns:p14="http://schemas.microsoft.com/office/powerpoint/2010/main" val="46229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25" userDrawn="1">
          <p15:clr>
            <a:srgbClr val="9FCC3B"/>
          </p15:clr>
        </p15:guide>
        <p15:guide id="2" pos="7378" userDrawn="1">
          <p15:clr>
            <a:srgbClr val="9FCC3B"/>
          </p15:clr>
        </p15:guide>
        <p15:guide id="3" orient="horz" pos="278">
          <p15:clr>
            <a:srgbClr val="9FCC3B"/>
          </p15:clr>
        </p15:guide>
        <p15:guide id="4" orient="horz" pos="4110">
          <p15:clr>
            <a:srgbClr val="9FCC3B"/>
          </p15:clr>
        </p15:guide>
        <p15:guide id="5" pos="3840">
          <p15:clr>
            <a:srgbClr val="9FCC3B"/>
          </p15:clr>
        </p15:guide>
        <p15:guide id="6" orient="horz" pos="346">
          <p15:clr>
            <a:srgbClr val="9FCC3B"/>
          </p15:clr>
        </p15:guide>
        <p15:guide id="7" orient="horz" pos="686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-align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434801"/>
            <a:ext cx="10083339" cy="661221"/>
          </a:xfrm>
        </p:spPr>
        <p:txBody>
          <a:bodyPr anchor="b">
            <a:normAutofit/>
          </a:bodyPr>
          <a:lstStyle>
            <a:lvl1pPr algn="l">
              <a:defRPr sz="4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Products and Services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0D965EC-1A4B-4B86-B6DD-B76F1FBB7E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1096022"/>
            <a:ext cx="10083338" cy="790967"/>
          </a:xfrm>
        </p:spPr>
        <p:txBody>
          <a:bodyPr>
            <a:noAutofit/>
          </a:bodyPr>
          <a:lstStyle>
            <a:lvl1pPr marL="0" indent="0" algn="l">
              <a:buNone/>
              <a:defRPr sz="18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Marketing is the study and management of exchange relationships. Marketing is the business process of creating relationships with and satisfying customers.</a:t>
            </a:r>
          </a:p>
        </p:txBody>
      </p:sp>
    </p:spTree>
    <p:extLst>
      <p:ext uri="{BB962C8B-B14F-4D97-AF65-F5344CB8AC3E}">
        <p14:creationId xmlns:p14="http://schemas.microsoft.com/office/powerpoint/2010/main" val="209986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25">
          <p15:clr>
            <a:srgbClr val="9FCC3B"/>
          </p15:clr>
        </p15:guide>
        <p15:guide id="2" pos="7355">
          <p15:clr>
            <a:srgbClr val="9FCC3B"/>
          </p15:clr>
        </p15:guide>
        <p15:guide id="3" orient="horz" pos="278">
          <p15:clr>
            <a:srgbClr val="9FCC3B"/>
          </p15:clr>
        </p15:guide>
        <p15:guide id="4" orient="horz" pos="4110">
          <p15:clr>
            <a:srgbClr val="9FCC3B"/>
          </p15:clr>
        </p15:guide>
        <p15:guide id="5" pos="3840">
          <p15:clr>
            <a:srgbClr val="9FCC3B"/>
          </p15:clr>
        </p15:guide>
        <p15:guide id="6" orient="horz" pos="346">
          <p15:clr>
            <a:srgbClr val="9FCC3B"/>
          </p15:clr>
        </p15:guide>
        <p15:guide id="7" orient="horz" pos="686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ft-align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434801"/>
            <a:ext cx="10083339" cy="661221"/>
          </a:xfrm>
        </p:spPr>
        <p:txBody>
          <a:bodyPr anchor="b">
            <a:normAutofit/>
          </a:bodyPr>
          <a:lstStyle>
            <a:lvl1pPr algn="l">
              <a:defRPr sz="4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Products and Services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0D965EC-1A4B-4B86-B6DD-B76F1FBB7E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1096022"/>
            <a:ext cx="10083338" cy="790967"/>
          </a:xfrm>
        </p:spPr>
        <p:txBody>
          <a:bodyPr>
            <a:noAutofit/>
          </a:bodyPr>
          <a:lstStyle>
            <a:lvl1pPr marL="0" indent="0" algn="l">
              <a:buNone/>
              <a:defRPr sz="18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Marketing is the study and management of exchange relationships. Marketing is the business process of creating relationships with and satisfying customers.</a:t>
            </a:r>
          </a:p>
        </p:txBody>
      </p:sp>
    </p:spTree>
    <p:extLst>
      <p:ext uri="{BB962C8B-B14F-4D97-AF65-F5344CB8AC3E}">
        <p14:creationId xmlns:p14="http://schemas.microsoft.com/office/powerpoint/2010/main" val="366978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25">
          <p15:clr>
            <a:srgbClr val="9FCC3B"/>
          </p15:clr>
        </p15:guide>
        <p15:guide id="2" pos="7355">
          <p15:clr>
            <a:srgbClr val="9FCC3B"/>
          </p15:clr>
        </p15:guide>
        <p15:guide id="3" orient="horz" pos="278">
          <p15:clr>
            <a:srgbClr val="9FCC3B"/>
          </p15:clr>
        </p15:guide>
        <p15:guide id="4" orient="horz" pos="4110">
          <p15:clr>
            <a:srgbClr val="9FCC3B"/>
          </p15:clr>
        </p15:guide>
        <p15:guide id="5" pos="3840">
          <p15:clr>
            <a:srgbClr val="9FCC3B"/>
          </p15:clr>
        </p15:guide>
        <p15:guide id="6" orient="horz" pos="346">
          <p15:clr>
            <a:srgbClr val="9FCC3B"/>
          </p15:clr>
        </p15:guide>
        <p15:guide id="7" orient="horz" pos="686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ft-align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9" y="852189"/>
            <a:ext cx="5189536" cy="1551031"/>
          </a:xfrm>
        </p:spPr>
        <p:txBody>
          <a:bodyPr anchor="b">
            <a:normAutofit/>
          </a:bodyPr>
          <a:lstStyle>
            <a:lvl1pPr algn="l">
              <a:defRPr sz="4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Products and Services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0D965EC-1A4B-4B86-B6DD-B76F1FBB7E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2403220"/>
            <a:ext cx="5189537" cy="3190228"/>
          </a:xfrm>
        </p:spPr>
        <p:txBody>
          <a:bodyPr>
            <a:noAutofit/>
          </a:bodyPr>
          <a:lstStyle>
            <a:lvl1pPr marL="0" indent="0" algn="l">
              <a:buNone/>
              <a:defRPr sz="18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Marketing is the study and management of exchange relationships. Marketing is the business process of creating relationships with and satisfying customers.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D3DD7C-41C9-4C87-8B56-D8DFA6A0B11F}"/>
              </a:ext>
            </a:extLst>
          </p:cNvPr>
          <p:cNvGrpSpPr>
            <a:grpSpLocks/>
          </p:cNvGrpSpPr>
          <p:nvPr userDrawn="1"/>
        </p:nvGrpSpPr>
        <p:grpSpPr>
          <a:xfrm>
            <a:off x="6254979" y="1411604"/>
            <a:ext cx="5275030" cy="4296907"/>
            <a:chOff x="4300539" y="1984376"/>
            <a:chExt cx="3589338" cy="289083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6D0040C2-BD26-4880-92AF-99A61EA51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54173A8-23FE-42C1-90FF-9A39C919A4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3CD48BF-5195-4E10-A3D6-4BB211A5AF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3A15A80C-3EAD-4EFA-AE48-3AB31E5DD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204C06EC-8602-4A3D-8F5C-64A70EBAA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61D3F9E0-2816-4E4D-B8FF-FB16161C5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6" name="Oval 11">
              <a:extLst>
                <a:ext uri="{FF2B5EF4-FFF2-40B4-BE49-F238E27FC236}">
                  <a16:creationId xmlns:a16="http://schemas.microsoft.com/office/drawing/2014/main" id="{84B411A0-F848-44D4-9B58-1AA9E1F08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7" name="Oval 12">
              <a:extLst>
                <a:ext uri="{FF2B5EF4-FFF2-40B4-BE49-F238E27FC236}">
                  <a16:creationId xmlns:a16="http://schemas.microsoft.com/office/drawing/2014/main" id="{66BB73CB-3DD3-47FD-A40A-925D497D97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8" name="Oval 13">
              <a:extLst>
                <a:ext uri="{FF2B5EF4-FFF2-40B4-BE49-F238E27FC236}">
                  <a16:creationId xmlns:a16="http://schemas.microsoft.com/office/drawing/2014/main" id="{D6A0F371-0F5F-4500-9D6F-6E2ACEC2A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9" name="Oval 14">
              <a:extLst>
                <a:ext uri="{FF2B5EF4-FFF2-40B4-BE49-F238E27FC236}">
                  <a16:creationId xmlns:a16="http://schemas.microsoft.com/office/drawing/2014/main" id="{D62E19ED-6B94-4E08-A0D7-74B33EEE5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20" name="Oval 15">
              <a:extLst>
                <a:ext uri="{FF2B5EF4-FFF2-40B4-BE49-F238E27FC236}">
                  <a16:creationId xmlns:a16="http://schemas.microsoft.com/office/drawing/2014/main" id="{AA599D6B-8E9F-48F4-995E-73874CF72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7D3F07BB-B9B7-433C-A657-096F64B94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A7F7CFBC-EA88-428D-A031-858BD5BE1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4154489"/>
              <a:ext cx="3578122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</p:grpSp>
      <p:sp>
        <p:nvSpPr>
          <p:cNvPr id="23" name="Picture Placeholder 21">
            <a:extLst>
              <a:ext uri="{FF2B5EF4-FFF2-40B4-BE49-F238E27FC236}">
                <a16:creationId xmlns:a16="http://schemas.microsoft.com/office/drawing/2014/main" id="{195172F8-6897-49F6-9F58-6CEDA261B8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3350" y="1654175"/>
            <a:ext cx="4818063" cy="273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317136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25">
          <p15:clr>
            <a:srgbClr val="9FCC3B"/>
          </p15:clr>
        </p15:guide>
        <p15:guide id="2" pos="7355">
          <p15:clr>
            <a:srgbClr val="9FCC3B"/>
          </p15:clr>
        </p15:guide>
        <p15:guide id="3" orient="horz" pos="278">
          <p15:clr>
            <a:srgbClr val="9FCC3B"/>
          </p15:clr>
        </p15:guide>
        <p15:guide id="4" orient="horz" pos="4110">
          <p15:clr>
            <a:srgbClr val="9FCC3B"/>
          </p15:clr>
        </p15:guide>
        <p15:guide id="5" pos="3840">
          <p15:clr>
            <a:srgbClr val="9FCC3B"/>
          </p15:clr>
        </p15:guide>
        <p15:guide id="6" orient="horz" pos="346">
          <p15:clr>
            <a:srgbClr val="9FCC3B"/>
          </p15:clr>
        </p15:guide>
        <p15:guide id="7" orient="horz" pos="686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eft-align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9" y="852189"/>
            <a:ext cx="5189536" cy="1551031"/>
          </a:xfrm>
        </p:spPr>
        <p:txBody>
          <a:bodyPr anchor="b">
            <a:normAutofit/>
          </a:bodyPr>
          <a:lstStyle>
            <a:lvl1pPr algn="l">
              <a:defRPr sz="4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Products and Services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0D965EC-1A4B-4B86-B6DD-B76F1FBB7E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2403220"/>
            <a:ext cx="5189537" cy="3190228"/>
          </a:xfrm>
        </p:spPr>
        <p:txBody>
          <a:bodyPr>
            <a:noAutofit/>
          </a:bodyPr>
          <a:lstStyle>
            <a:lvl1pPr marL="0" indent="0" algn="l">
              <a:buNone/>
              <a:defRPr sz="18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Marketing is the study and management of exchange relationships. Marketing is the business process of creating relationships with and satisfying customers.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A79DCECD-96D5-4E51-9666-7347BCDC60E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62A44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rgbClr val="162A44"/>
                </a:solidFill>
              </a:defRPr>
            </a:lvl2pPr>
          </a:lstStyle>
          <a:p>
            <a:pPr lvl="0"/>
            <a:r>
              <a:rPr lang="en-US" dirty="0"/>
              <a:t>This is a sub title.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Integer vestibulum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vel dictum nisi. </a:t>
            </a:r>
          </a:p>
        </p:txBody>
      </p:sp>
    </p:spTree>
    <p:extLst>
      <p:ext uri="{BB962C8B-B14F-4D97-AF65-F5344CB8AC3E}">
        <p14:creationId xmlns:p14="http://schemas.microsoft.com/office/powerpoint/2010/main" val="110505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25">
          <p15:clr>
            <a:srgbClr val="9FCC3B"/>
          </p15:clr>
        </p15:guide>
        <p15:guide id="2" pos="7355">
          <p15:clr>
            <a:srgbClr val="9FCC3B"/>
          </p15:clr>
        </p15:guide>
        <p15:guide id="3" orient="horz" pos="278">
          <p15:clr>
            <a:srgbClr val="9FCC3B"/>
          </p15:clr>
        </p15:guide>
        <p15:guide id="4" orient="horz" pos="4110">
          <p15:clr>
            <a:srgbClr val="9FCC3B"/>
          </p15:clr>
        </p15:guide>
        <p15:guide id="5" pos="3840">
          <p15:clr>
            <a:srgbClr val="9FCC3B"/>
          </p15:clr>
        </p15:guide>
        <p15:guide id="6" orient="horz" pos="346">
          <p15:clr>
            <a:srgbClr val="9FCC3B"/>
          </p15:clr>
        </p15:guide>
        <p15:guide id="7" orient="horz" pos="686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eft-align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9" y="852189"/>
            <a:ext cx="5189536" cy="1551031"/>
          </a:xfrm>
        </p:spPr>
        <p:txBody>
          <a:bodyPr anchor="b">
            <a:normAutofit/>
          </a:bodyPr>
          <a:lstStyle>
            <a:lvl1pPr algn="l">
              <a:defRPr sz="4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Products and Services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0D965EC-1A4B-4B86-B6DD-B76F1FBB7E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2403220"/>
            <a:ext cx="5189537" cy="3190228"/>
          </a:xfrm>
        </p:spPr>
        <p:txBody>
          <a:bodyPr>
            <a:no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Marketing is the study and management of exchange relationships. Marketing is the business process of creating relationships with and satisfying customers.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A79DCECD-96D5-4E51-9666-7347BCDC60E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sub title.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Integer vestibulum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vel dictum nisi. </a:t>
            </a:r>
          </a:p>
        </p:txBody>
      </p:sp>
    </p:spTree>
    <p:extLst>
      <p:ext uri="{BB962C8B-B14F-4D97-AF65-F5344CB8AC3E}">
        <p14:creationId xmlns:p14="http://schemas.microsoft.com/office/powerpoint/2010/main" val="282592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25">
          <p15:clr>
            <a:srgbClr val="9FCC3B"/>
          </p15:clr>
        </p15:guide>
        <p15:guide id="2" pos="7355">
          <p15:clr>
            <a:srgbClr val="9FCC3B"/>
          </p15:clr>
        </p15:guide>
        <p15:guide id="3" orient="horz" pos="278">
          <p15:clr>
            <a:srgbClr val="9FCC3B"/>
          </p15:clr>
        </p15:guide>
        <p15:guide id="4" orient="horz" pos="4110">
          <p15:clr>
            <a:srgbClr val="9FCC3B"/>
          </p15:clr>
        </p15:guide>
        <p15:guide id="5" pos="3840">
          <p15:clr>
            <a:srgbClr val="9FCC3B"/>
          </p15:clr>
        </p15:guide>
        <p15:guide id="6" orient="horz" pos="346">
          <p15:clr>
            <a:srgbClr val="9FCC3B"/>
          </p15:clr>
        </p15:guide>
        <p15:guide id="7" orient="horz" pos="686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5ACDD27-8218-4664-963E-C00588A708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4" y="5394821"/>
            <a:ext cx="2634246" cy="82425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User Group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F254C55-32AF-40F4-A390-DD744A4912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19875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03 December 2019  |  The Crystal, London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11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eft-align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9" y="852189"/>
            <a:ext cx="5189536" cy="1551031"/>
          </a:xfrm>
        </p:spPr>
        <p:txBody>
          <a:bodyPr anchor="b">
            <a:normAutofit/>
          </a:bodyPr>
          <a:lstStyle>
            <a:lvl1pPr algn="l">
              <a:defRPr sz="4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Products and Services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0D965EC-1A4B-4B86-B6DD-B76F1FBB7E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2403220"/>
            <a:ext cx="5189537" cy="3190228"/>
          </a:xfrm>
        </p:spPr>
        <p:txBody>
          <a:bodyPr>
            <a:no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Marketing is the study and management of exchange relationships. Marketing is the business process of creating relationships with and satisfying customers.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A79DCECD-96D5-4E51-9666-7347BCDC60E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sub title.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Integer vestibulum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vel dictum nisi. </a:t>
            </a:r>
          </a:p>
        </p:txBody>
      </p:sp>
    </p:spTree>
    <p:extLst>
      <p:ext uri="{BB962C8B-B14F-4D97-AF65-F5344CB8AC3E}">
        <p14:creationId xmlns:p14="http://schemas.microsoft.com/office/powerpoint/2010/main" val="10315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25">
          <p15:clr>
            <a:srgbClr val="9FCC3B"/>
          </p15:clr>
        </p15:guide>
        <p15:guide id="2" pos="7355">
          <p15:clr>
            <a:srgbClr val="9FCC3B"/>
          </p15:clr>
        </p15:guide>
        <p15:guide id="3" orient="horz" pos="278">
          <p15:clr>
            <a:srgbClr val="9FCC3B"/>
          </p15:clr>
        </p15:guide>
        <p15:guide id="4" orient="horz" pos="4110">
          <p15:clr>
            <a:srgbClr val="9FCC3B"/>
          </p15:clr>
        </p15:guide>
        <p15:guide id="5" pos="3840">
          <p15:clr>
            <a:srgbClr val="9FCC3B"/>
          </p15:clr>
        </p15:guide>
        <p15:guide id="6" orient="horz" pos="346">
          <p15:clr>
            <a:srgbClr val="9FCC3B"/>
          </p15:clr>
        </p15:guide>
        <p15:guide id="7" orient="horz" pos="686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more traditional bullet list.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8435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sub title. You may remove this if not required.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2231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more traditional bullet list.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8435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sub title. You may remove this if not required.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4638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more traditional bullet list.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8435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72B46"/>
                </a:solidFill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rgbClr val="172B46"/>
                </a:solidFill>
              </a:defRPr>
            </a:lvl2pPr>
          </a:lstStyle>
          <a:p>
            <a:pPr lvl="0"/>
            <a:r>
              <a:rPr lang="en-US" dirty="0"/>
              <a:t>This is a sub title. You may remove this if not required.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467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39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19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13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528236-9D14-4313-99E2-8F9A0F188A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24" y="53144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(white)"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the title for this list items, max 3-4 lines.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30325C2-0DCB-4981-AD50-908C1D3146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72B46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172B46"/>
                </a:solidFill>
              </a:defRPr>
            </a:lvl2pPr>
          </a:lstStyle>
          <a:p>
            <a:pPr lvl="0"/>
            <a:r>
              <a:rPr lang="en-US" dirty="0"/>
              <a:t>This is a </a:t>
            </a:r>
            <a:r>
              <a:rPr lang="en-US" dirty="0" err="1"/>
              <a:t>bulletlist</a:t>
            </a:r>
            <a:r>
              <a:rPr lang="en-US" dirty="0"/>
              <a:t> title.</a:t>
            </a:r>
          </a:p>
          <a:p>
            <a:pPr lvl="1"/>
            <a:r>
              <a:rPr lang="en-US" dirty="0"/>
              <a:t>This is the inner paragraph.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This is another bullet list title. Max 2 lines please.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is the inner paragraph. Ideally, description text is kept at a max 2-3 lines.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r>
              <a:rPr lang="en-US" dirty="0"/>
              <a:t>Last bullet list item.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If you need more items on your list, just duplicate the slide, keep the title, and add your items to the list on the next slide.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7E2CB0-C366-4C4C-BC99-E3942D41E9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49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the title for this bullet list, max 3-4 lines.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</a:t>
            </a:r>
            <a:r>
              <a:rPr lang="en-US" dirty="0" err="1"/>
              <a:t>bulletlist</a:t>
            </a:r>
            <a:r>
              <a:rPr lang="en-US" dirty="0"/>
              <a:t> title.</a:t>
            </a:r>
          </a:p>
          <a:p>
            <a:pPr lvl="1"/>
            <a:r>
              <a:rPr lang="en-US" dirty="0"/>
              <a:t>This is the inner paragraph.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This is another bullet list title. Max 2 lines please.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is the inner paragraph. Ideally, description text is kept at a max 2-3 lines.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r>
              <a:rPr lang="en-US" dirty="0"/>
              <a:t>Last bullet list item.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If you need more items on your list, just duplicate the slide, keep the title, and add your items to the list on the next slide.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2A4FAA0-9E51-4693-A67D-859091EAC4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40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E0866D3-A2C7-4920-8645-962664F44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3" y="5394822"/>
            <a:ext cx="2634247" cy="82425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3C4AAA-7124-424A-AB0A-1C6DC84A6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User Group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0114E45-56BF-48B6-B75B-ADB1EC7593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11249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03 December 2019  |  The Crystal, London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16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the title for this bullet list, max 3-4 lines.</a:t>
            </a:r>
            <a:endParaRPr lang="en-GB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D6C4EEF-604E-44C5-B633-37A75FDE6AE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This is a </a:t>
            </a:r>
            <a:r>
              <a:rPr lang="en-US" err="1"/>
              <a:t>bulletlist</a:t>
            </a:r>
            <a:r>
              <a:rPr lang="en-US"/>
              <a:t> title.</a:t>
            </a:r>
          </a:p>
          <a:p>
            <a:pPr lvl="1"/>
            <a:r>
              <a:rPr lang="en-US"/>
              <a:t>This is the inner paragraph.</a:t>
            </a:r>
          </a:p>
          <a:p>
            <a:pPr lvl="1"/>
            <a:endParaRPr lang="en-US"/>
          </a:p>
          <a:p>
            <a:pPr lvl="0"/>
            <a:r>
              <a:rPr lang="en-US"/>
              <a:t>This is another bullet list title. Max 2 lines please.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This is the inner paragraph. Ideally, description text is kept at a max 2-3 lines.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r>
              <a:rPr lang="en-US"/>
              <a:t>Last bullet list item.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If you need more items on your list, just duplicate the slide, keep the title, and add your items to the list on the next slide.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1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2921008-271B-4215-837A-DBAE211750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56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E0866D3-A2C7-4920-8645-962664F44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3" y="5394822"/>
            <a:ext cx="2634247" cy="82425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1D9A34B-C9DB-4314-9EC3-6C20CC0EF9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User Group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BAA301F-771E-43A5-BCE5-176694A235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02623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03 December 2019  |  The Crystal, London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62754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5302F-0360-487D-B604-C0EC68CFF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88874D-7CBF-4BF6-BAD0-0BB3D68F8E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114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98015-5F15-4418-8E8D-D36C5A250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EA04-60BC-4055-BA51-59DB1D52D7C1}" type="datetimeFigureOut">
              <a:rPr lang="en-GB" smtClean="0"/>
              <a:t>10/07/2025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9B7C9-2907-4F87-A08E-51E2CAD6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F9724-F112-45C5-AF5A-B991F689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DB0FC-9FC2-40E1-BA11-599DA532D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39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8441A-FFD6-4428-B111-CA98A8D91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C8860-FF77-418D-AADC-3BE172F5C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E6549-8B16-4221-9A63-AD9E94C70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EA04-60BC-4055-BA51-59DB1D52D7C1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E44B9-4342-4042-B75E-AF1039974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D5E02-A79E-4163-BEC6-3D07349D7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DB0FC-9FC2-40E1-BA11-599DA532D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40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4757-C952-4E63-AC86-20E626DD9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D3DCA3-BAD5-49B4-8961-3C9562903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 sz="2400">
                <a:solidFill>
                  <a:srgbClr val="13213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1FD60-FA77-45F9-A4DD-5FF25311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EA04-60BC-4055-BA51-59DB1D52D7C1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A5CE6-30AE-4CA2-BD87-30AE9411A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D3D64-D83F-4CF7-B776-6EA69FE7D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DB0FC-9FC2-40E1-BA11-599DA532D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02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459A5-3BE7-460A-8F80-8C0545F86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33B7C-3500-4902-893E-CD4BF9785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0A74C-488E-4C63-B7DC-E984E6158C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56AED-26F5-4D9D-A566-BBF1DC665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EA04-60BC-4055-BA51-59DB1D52D7C1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4A16AA-0C89-449E-8EC2-9051B0B29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56448-E27B-4C97-A9E5-628348CA7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DB0FC-9FC2-40E1-BA11-599DA532D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50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1D83C-0BB0-435E-B38F-BBB1A4F0B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B2EA4-CCEB-443F-BF5A-5A461F4D5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EDBE9-B6A8-4009-84FD-076F29798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B1053D-CA2C-4D55-B569-596C32309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8B13E5-E60D-4E0D-A453-DEF438C8EC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B1F15-3047-4623-9880-D240A597F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EA04-60BC-4055-BA51-59DB1D52D7C1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339C6B-9295-4930-BE02-7ED81E62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50D0F5-25E7-4EDA-89B0-21D1712D1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DB0FC-9FC2-40E1-BA11-599DA532D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96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83413-46EB-4632-A191-E00DF6ACB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171DD7-C978-44A4-9275-8AE9A7EF3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EA04-60BC-4055-BA51-59DB1D52D7C1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A6DF60-F703-456D-81CB-088C1DDB2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40750-C714-4B30-AA81-9DC938E3B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DB0FC-9FC2-40E1-BA11-599DA532D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37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FC78A8-EAFD-404C-94E7-457D0E3EE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EA04-60BC-4055-BA51-59DB1D52D7C1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2E415C-2351-46E7-B18D-5E52126D1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93E4D-44F6-4CA4-8044-1B45342DE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DB0FC-9FC2-40E1-BA11-599DA532D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9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12CAC-F4E9-4652-92AD-E35CD6ADB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86545-4873-4953-9FD3-D1E5F6FF5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lnSpc>
                <a:spcPct val="114000"/>
              </a:lnSpc>
              <a:defRPr sz="3200"/>
            </a:lvl1pPr>
            <a:lvl2pPr>
              <a:lnSpc>
                <a:spcPct val="114000"/>
              </a:lnSpc>
              <a:defRPr sz="2800"/>
            </a:lvl2pPr>
            <a:lvl3pPr>
              <a:lnSpc>
                <a:spcPct val="114000"/>
              </a:lnSpc>
              <a:defRPr sz="2400"/>
            </a:lvl3pPr>
            <a:lvl4pPr>
              <a:lnSpc>
                <a:spcPct val="114000"/>
              </a:lnSpc>
              <a:defRPr sz="2000"/>
            </a:lvl4pPr>
            <a:lvl5pPr>
              <a:lnSpc>
                <a:spcPct val="114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F0CBC-7A57-4A3D-ABE4-9F41BFA6D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7E5334-30D4-42E8-8B9D-09AEADF82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EA04-60BC-4055-BA51-59DB1D52D7C1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0D370D-EFDE-4215-B316-FCFC9ADDF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FCA7B-7146-4A36-A028-DBE20BBBC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DB0FC-9FC2-40E1-BA11-599DA532D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41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lcome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E0866D3-A2C7-4920-8645-962664F44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3" y="5394822"/>
            <a:ext cx="2634247" cy="82425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3C4AAA-7124-424A-AB0A-1C6DC84A6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User Group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0114E45-56BF-48B6-B75B-ADB1EC7593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11249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03 December 2019  |  The Crystal, London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916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61270-6E03-4652-A941-A9B551E4F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DAA18D-1FA5-4152-BA3F-D92E4E20C3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911A44-FEC0-40E0-A8E7-EAA409FC3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3BF251-FEB7-4DE1-B333-F7FD3A289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EA04-60BC-4055-BA51-59DB1D52D7C1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4AF2BA-3740-4DB5-89D5-B65F364B8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327818-3A2D-44E7-B5AB-39F1D301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DB0FC-9FC2-40E1-BA11-599DA532D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64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E5045-8C57-4608-B92A-66074D269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FA40D-312C-4539-9A82-6644CE738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2D3BD-0B76-4698-B4B9-82246443E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EA04-60BC-4055-BA51-59DB1D52D7C1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8E5CE-21DF-452F-AA50-BEEB46B76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BB636-A370-43F7-9A01-A4925BB55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DB0FC-9FC2-40E1-BA11-599DA532D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10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1AC141-EC77-4235-A281-BDB967BD77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8A7E81-A421-4D47-B5FE-DB2C63CC4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AFFE0-9B93-456D-AD01-4F9710189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EA04-60BC-4055-BA51-59DB1D52D7C1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C8CDF-1069-4041-984D-1C456C4E7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358B0-D00C-47EF-BD5B-E2A7EE711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9DB0FC-9FC2-40E1-BA11-599DA532D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72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3769EB0-BA91-42AE-8C1D-7FA69B8AD5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1727086"/>
            <a:ext cx="10515600" cy="3860053"/>
          </a:xfrm>
        </p:spPr>
        <p:txBody>
          <a:bodyPr/>
          <a:lstStyle>
            <a:lvl1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  <a:defRPr sz="2800">
                <a:solidFill>
                  <a:srgbClr val="132136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Use plain, round bullet points or numbers if required.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F7D76DC2-2A21-4A9C-9E8D-E67D47EB2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1">
                <a:solidFill>
                  <a:srgbClr val="132136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904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5ACDD27-8218-4664-963E-C00588A708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1550" y="6065871"/>
            <a:ext cx="1466129" cy="45875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716" y="434801"/>
            <a:ext cx="10083339" cy="661221"/>
          </a:xfrm>
        </p:spPr>
        <p:txBody>
          <a:bodyPr anchor="b">
            <a:normAutofit/>
          </a:bodyPr>
          <a:lstStyle>
            <a:lvl1pPr algn="ctr">
              <a:defRPr sz="4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Products and Services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0D965EC-1A4B-4B86-B6DD-B76F1FBB7E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2946" y="1096022"/>
            <a:ext cx="10083338" cy="790967"/>
          </a:xfr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Marketing is the study and management of exchange relationships. Marketing is the business process of creating relationships with and satisfying customers.</a:t>
            </a:r>
          </a:p>
        </p:txBody>
      </p:sp>
    </p:spTree>
    <p:extLst>
      <p:ext uri="{BB962C8B-B14F-4D97-AF65-F5344CB8AC3E}">
        <p14:creationId xmlns:p14="http://schemas.microsoft.com/office/powerpoint/2010/main" val="271116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25" userDrawn="1">
          <p15:clr>
            <a:srgbClr val="9FCC3B"/>
          </p15:clr>
        </p15:guide>
        <p15:guide id="2" pos="7355" userDrawn="1">
          <p15:clr>
            <a:srgbClr val="9FCC3B"/>
          </p15:clr>
        </p15:guide>
        <p15:guide id="3" orient="horz" pos="278">
          <p15:clr>
            <a:srgbClr val="9FCC3B"/>
          </p15:clr>
        </p15:guide>
        <p15:guide id="4" orient="horz" pos="4110">
          <p15:clr>
            <a:srgbClr val="9FCC3B"/>
          </p15:clr>
        </p15:guide>
        <p15:guide id="5" pos="3840">
          <p15:clr>
            <a:srgbClr val="9FCC3B"/>
          </p15:clr>
        </p15:guide>
        <p15:guide id="6" orient="horz" pos="346">
          <p15:clr>
            <a:srgbClr val="9FCC3B"/>
          </p15:clr>
        </p15:guide>
        <p15:guide id="7" orient="horz" pos="686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-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716" y="434801"/>
            <a:ext cx="10083339" cy="661221"/>
          </a:xfrm>
        </p:spPr>
        <p:txBody>
          <a:bodyPr anchor="b">
            <a:normAutofit/>
          </a:bodyPr>
          <a:lstStyle>
            <a:lvl1pPr algn="ctr">
              <a:defRPr sz="4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Products and Services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0D965EC-1A4B-4B86-B6DD-B76F1FBB7E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2946" y="1096022"/>
            <a:ext cx="10083338" cy="790967"/>
          </a:xfr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Marketing is the study and management of exchange relationships. Marketing is the business process of creating relationships with and satisfying customers.</a:t>
            </a:r>
          </a:p>
        </p:txBody>
      </p:sp>
    </p:spTree>
    <p:extLst>
      <p:ext uri="{BB962C8B-B14F-4D97-AF65-F5344CB8AC3E}">
        <p14:creationId xmlns:p14="http://schemas.microsoft.com/office/powerpoint/2010/main" val="236474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25">
          <p15:clr>
            <a:srgbClr val="9FCC3B"/>
          </p15:clr>
        </p15:guide>
        <p15:guide id="2" pos="7355">
          <p15:clr>
            <a:srgbClr val="9FCC3B"/>
          </p15:clr>
        </p15:guide>
        <p15:guide id="3" orient="horz" pos="278">
          <p15:clr>
            <a:srgbClr val="9FCC3B"/>
          </p15:clr>
        </p15:guide>
        <p15:guide id="4" orient="horz" pos="4110">
          <p15:clr>
            <a:srgbClr val="9FCC3B"/>
          </p15:clr>
        </p15:guide>
        <p15:guide id="5" pos="3840">
          <p15:clr>
            <a:srgbClr val="9FCC3B"/>
          </p15:clr>
        </p15:guide>
        <p15:guide id="6" orient="horz" pos="346">
          <p15:clr>
            <a:srgbClr val="9FCC3B"/>
          </p15:clr>
        </p15:guide>
        <p15:guide id="7" orient="horz" pos="686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-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716" y="434801"/>
            <a:ext cx="10083339" cy="661221"/>
          </a:xfrm>
        </p:spPr>
        <p:txBody>
          <a:bodyPr anchor="b">
            <a:normAutofit/>
          </a:bodyPr>
          <a:lstStyle>
            <a:lvl1pPr algn="ctr">
              <a:defRPr sz="4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Products and Services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0D965EC-1A4B-4B86-B6DD-B76F1FBB7E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2946" y="1096022"/>
            <a:ext cx="10083338" cy="790967"/>
          </a:xfr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Marketing is the study and management of exchange relationships. Marketing is the business process of creating relationships with and satisfying customers.</a:t>
            </a:r>
          </a:p>
        </p:txBody>
      </p:sp>
    </p:spTree>
    <p:extLst>
      <p:ext uri="{BB962C8B-B14F-4D97-AF65-F5344CB8AC3E}">
        <p14:creationId xmlns:p14="http://schemas.microsoft.com/office/powerpoint/2010/main" val="120499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25">
          <p15:clr>
            <a:srgbClr val="9FCC3B"/>
          </p15:clr>
        </p15:guide>
        <p15:guide id="2" pos="7355">
          <p15:clr>
            <a:srgbClr val="9FCC3B"/>
          </p15:clr>
        </p15:guide>
        <p15:guide id="3" orient="horz" pos="278">
          <p15:clr>
            <a:srgbClr val="9FCC3B"/>
          </p15:clr>
        </p15:guide>
        <p15:guide id="4" orient="horz" pos="4110">
          <p15:clr>
            <a:srgbClr val="9FCC3B"/>
          </p15:clr>
        </p15:guide>
        <p15:guide id="5" pos="3840">
          <p15:clr>
            <a:srgbClr val="9FCC3B"/>
          </p15:clr>
        </p15:guide>
        <p15:guide id="6" orient="horz" pos="346">
          <p15:clr>
            <a:srgbClr val="9FCC3B"/>
          </p15:clr>
        </p15:guide>
        <p15:guide id="7" orient="horz" pos="686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ed_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716" y="434801"/>
            <a:ext cx="10083339" cy="661221"/>
          </a:xfrm>
        </p:spPr>
        <p:txBody>
          <a:bodyPr anchor="b">
            <a:normAutofit/>
          </a:bodyPr>
          <a:lstStyle>
            <a:lvl1pPr algn="ctr">
              <a:defRPr sz="4000" b="0">
                <a:solidFill>
                  <a:schemeClr val="bg1">
                    <a:lumMod val="9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Products and Services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0D965EC-1A4B-4B86-B6DD-B76F1FBB7E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2946" y="1096022"/>
            <a:ext cx="10083338" cy="790967"/>
          </a:xfr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bg1">
                    <a:lumMod val="9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Marketing is the study and management of exchange relationships. Marketing is the business process of creating relationships with and satisfying customers.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02C3295-18D0-4791-97F3-617D5B6125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1550" y="6065871"/>
            <a:ext cx="1466129" cy="45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8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25" userDrawn="1">
          <p15:clr>
            <a:srgbClr val="9FCC3B"/>
          </p15:clr>
        </p15:guide>
        <p15:guide id="2" pos="7355" userDrawn="1">
          <p15:clr>
            <a:srgbClr val="9FCC3B"/>
          </p15:clr>
        </p15:guide>
        <p15:guide id="3" orient="horz" pos="278">
          <p15:clr>
            <a:srgbClr val="9FCC3B"/>
          </p15:clr>
        </p15:guide>
        <p15:guide id="4" orient="horz" pos="4110">
          <p15:clr>
            <a:srgbClr val="9FCC3B"/>
          </p15:clr>
        </p15:guide>
        <p15:guide id="5" pos="3840">
          <p15:clr>
            <a:srgbClr val="9FCC3B"/>
          </p15:clr>
        </p15:guide>
        <p15:guide id="6" orient="horz" pos="346">
          <p15:clr>
            <a:srgbClr val="9FCC3B"/>
          </p15:clr>
        </p15:guide>
        <p15:guide id="7" orient="horz" pos="686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-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716" y="434801"/>
            <a:ext cx="10083339" cy="661221"/>
          </a:xfrm>
        </p:spPr>
        <p:txBody>
          <a:bodyPr anchor="b">
            <a:normAutofit/>
          </a:bodyPr>
          <a:lstStyle>
            <a:lvl1pPr algn="ctr">
              <a:defRPr sz="4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Products and Services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0D965EC-1A4B-4B86-B6DD-B76F1FBB7E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2946" y="1096022"/>
            <a:ext cx="10083338" cy="790967"/>
          </a:xfr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Marketing is the study and management of exchange relationships. Marketing is the business process of creating relationships with and satisfying customers.</a:t>
            </a:r>
          </a:p>
        </p:txBody>
      </p:sp>
    </p:spTree>
    <p:extLst>
      <p:ext uri="{BB962C8B-B14F-4D97-AF65-F5344CB8AC3E}">
        <p14:creationId xmlns:p14="http://schemas.microsoft.com/office/powerpoint/2010/main" val="88809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25" userDrawn="1">
          <p15:clr>
            <a:srgbClr val="9FCC3B"/>
          </p15:clr>
        </p15:guide>
        <p15:guide id="2" pos="7355" userDrawn="1">
          <p15:clr>
            <a:srgbClr val="9FCC3B"/>
          </p15:clr>
        </p15:guide>
        <p15:guide id="3" orient="horz" pos="278">
          <p15:clr>
            <a:srgbClr val="9FCC3B"/>
          </p15:clr>
        </p15:guide>
        <p15:guide id="4" orient="horz" pos="4110">
          <p15:clr>
            <a:srgbClr val="9FCC3B"/>
          </p15:clr>
        </p15:guide>
        <p15:guide id="5" pos="3840">
          <p15:clr>
            <a:srgbClr val="9FCC3B"/>
          </p15:clr>
        </p15:guide>
        <p15:guide id="6" orient="horz" pos="346">
          <p15:clr>
            <a:srgbClr val="9FCC3B"/>
          </p15:clr>
        </p15:guide>
        <p15:guide id="7" orient="horz" pos="686">
          <p15:clr>
            <a:srgbClr val="FBAE40"/>
          </p15:clr>
        </p15:guide>
        <p15:guide id="8" orient="horz" pos="91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8D80D4-05AC-410F-9A72-3BD6DF7BF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F5700-6B05-4B71-9A10-05D8F2C60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013D6-D620-4625-A49E-0A5388C7EF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F22A3-7796-4D8E-8CE6-EA0CA2508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24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669" r:id="rId2"/>
    <p:sldLayoutId id="2147483667" r:id="rId3"/>
    <p:sldLayoutId id="2147483721" r:id="rId4"/>
    <p:sldLayoutId id="2147483709" r:id="rId5"/>
    <p:sldLayoutId id="2147483704" r:id="rId6"/>
    <p:sldLayoutId id="2147483706" r:id="rId7"/>
    <p:sldLayoutId id="2147483711" r:id="rId8"/>
    <p:sldLayoutId id="2147483712" r:id="rId9"/>
    <p:sldLayoutId id="2147483717" r:id="rId10"/>
    <p:sldLayoutId id="2147483718" r:id="rId11"/>
    <p:sldLayoutId id="2147483719" r:id="rId12"/>
    <p:sldLayoutId id="2147483720" r:id="rId13"/>
    <p:sldLayoutId id="2147483705" r:id="rId14"/>
    <p:sldLayoutId id="2147483713" r:id="rId15"/>
    <p:sldLayoutId id="2147483714" r:id="rId16"/>
    <p:sldLayoutId id="2147483722" r:id="rId17"/>
    <p:sldLayoutId id="2147483723" r:id="rId18"/>
    <p:sldLayoutId id="2147483724" r:id="rId19"/>
    <p:sldLayoutId id="2147483725" r:id="rId20"/>
    <p:sldLayoutId id="2147483690" r:id="rId21"/>
    <p:sldLayoutId id="2147483691" r:id="rId22"/>
    <p:sldLayoutId id="2147483692" r:id="rId23"/>
    <p:sldLayoutId id="2147483694" r:id="rId24"/>
    <p:sldLayoutId id="2147483693" r:id="rId25"/>
    <p:sldLayoutId id="2147483695" r:id="rId26"/>
    <p:sldLayoutId id="2147483699" r:id="rId27"/>
    <p:sldLayoutId id="2147483740" r:id="rId28"/>
    <p:sldLayoutId id="2147483741" r:id="rId29"/>
    <p:sldLayoutId id="2147483742" r:id="rId30"/>
    <p:sldLayoutId id="2147483743" r:id="rId31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172B46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Clr>
          <a:srgbClr val="172B46"/>
        </a:buClr>
        <a:buSzPct val="120000"/>
        <a:buFont typeface="Arial" panose="020B0604020202020204" pitchFamily="34" charset="0"/>
        <a:buChar char="•"/>
        <a:defRPr sz="3600" b="1" kern="1200">
          <a:solidFill>
            <a:srgbClr val="172B46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72B46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72B46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2B46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2B46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0386ED-42E7-40D7-B357-20B4B039B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5A857-EE33-42C6-8A48-78B4ACC58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EA93F-400F-45FB-97B8-6694340D6B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F50DEA04-60BC-4055-BA51-59DB1D52D7C1}" type="datetimeFigureOut">
              <a:rPr lang="en-GB" smtClean="0"/>
              <a:pPr/>
              <a:t>10/07/2025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D492D-4DF2-4554-8A41-A0097AE029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317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32136"/>
          </a:solidFill>
          <a:latin typeface="Roboto Bold" panose="02000000000000000000" pitchFamily="2" charset="0"/>
          <a:ea typeface="Roboto Bold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32136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32136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32136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136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136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A0573-2CFA-4BF1-AB92-CF0F8A681CF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01213" y="2116198"/>
            <a:ext cx="11381591" cy="1330093"/>
          </a:xfrm>
        </p:spPr>
        <p:txBody>
          <a:bodyPr anchor="b">
            <a:normAutofit/>
          </a:bodyPr>
          <a:lstStyle/>
          <a:p>
            <a:pPr algn="ctr"/>
            <a:r>
              <a:rPr lang="en-GB" sz="8000" b="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</a:rPr>
              <a:t>Transaction Posting</a:t>
            </a:r>
            <a:endParaRPr lang="en-GB" sz="800" b="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52E8F3F-0501-4949-BBB3-A0CEB43C1C5D}"/>
              </a:ext>
            </a:extLst>
          </p:cNvPr>
          <p:cNvSpPr txBox="1">
            <a:spLocks/>
          </p:cNvSpPr>
          <p:nvPr/>
        </p:nvSpPr>
        <p:spPr>
          <a:xfrm>
            <a:off x="679131" y="3294932"/>
            <a:ext cx="10833735" cy="637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algn="ctr"/>
            <a:endParaRPr lang="en-GB" sz="2400" b="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88A4C7B-0947-46E5-A227-4AA3415989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12" r="5888" b="9549"/>
          <a:stretch/>
        </p:blipFill>
        <p:spPr>
          <a:xfrm>
            <a:off x="10203287" y="5736875"/>
            <a:ext cx="1309579" cy="72262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88DEEE5B-9009-43E2-BCDF-370D2160D360}"/>
              </a:ext>
            </a:extLst>
          </p:cNvPr>
          <p:cNvGrpSpPr/>
          <p:nvPr/>
        </p:nvGrpSpPr>
        <p:grpSpPr>
          <a:xfrm>
            <a:off x="661078" y="6134587"/>
            <a:ext cx="1923699" cy="324908"/>
            <a:chOff x="2216194" y="6285272"/>
            <a:chExt cx="1944298" cy="32838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D177B08-90BF-49DB-93E0-B9D595EEFD98}"/>
                </a:ext>
              </a:extLst>
            </p:cNvPr>
            <p:cNvSpPr/>
            <p:nvPr/>
          </p:nvSpPr>
          <p:spPr>
            <a:xfrm>
              <a:off x="2473800" y="6285272"/>
              <a:ext cx="1686692" cy="31107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1400" dirty="0">
                  <a:solidFill>
                    <a:srgbClr val="172B4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m3h.co.uk</a:t>
              </a:r>
            </a:p>
          </p:txBody>
        </p: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1A37916F-A6C3-4A98-8DBE-983013F70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16194" y="6302587"/>
              <a:ext cx="311073" cy="311073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18A61D9-6451-4B88-9B17-DC19F7B4A79F}"/>
              </a:ext>
            </a:extLst>
          </p:cNvPr>
          <p:cNvGrpSpPr/>
          <p:nvPr/>
        </p:nvGrpSpPr>
        <p:grpSpPr>
          <a:xfrm>
            <a:off x="2124539" y="6134588"/>
            <a:ext cx="2284531" cy="324913"/>
            <a:chOff x="2104058" y="6700497"/>
            <a:chExt cx="2308994" cy="328393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064C5AD-E6E1-49A3-9444-3C0755E7E901}"/>
                </a:ext>
              </a:extLst>
            </p:cNvPr>
            <p:cNvSpPr/>
            <p:nvPr/>
          </p:nvSpPr>
          <p:spPr>
            <a:xfrm>
              <a:off x="2407828" y="6708085"/>
              <a:ext cx="2005224" cy="31107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1400" dirty="0">
                  <a:solidFill>
                    <a:srgbClr val="172B4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020 8274 4000</a:t>
              </a:r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0ADAF711-F866-4584-8900-0729E0449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104058" y="6700497"/>
              <a:ext cx="328393" cy="328393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07ADC2D-94C2-49BC-9B11-4F899BB7675C}"/>
              </a:ext>
            </a:extLst>
          </p:cNvPr>
          <p:cNvGrpSpPr/>
          <p:nvPr/>
        </p:nvGrpSpPr>
        <p:grpSpPr>
          <a:xfrm>
            <a:off x="3982808" y="6125324"/>
            <a:ext cx="3325018" cy="307777"/>
            <a:chOff x="2844032" y="5783111"/>
            <a:chExt cx="3360624" cy="311072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0B67979E-5898-4891-BB97-1E7264403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844032" y="5822812"/>
              <a:ext cx="245307" cy="245307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B69E5CB-CC32-49D5-852E-5AA7F8E0FBE5}"/>
                </a:ext>
              </a:extLst>
            </p:cNvPr>
            <p:cNvSpPr/>
            <p:nvPr/>
          </p:nvSpPr>
          <p:spPr>
            <a:xfrm>
              <a:off x="3059304" y="5783111"/>
              <a:ext cx="3145352" cy="31107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1400" dirty="0">
                  <a:solidFill>
                    <a:srgbClr val="172B4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linkedin.com/company/m3housing</a:t>
              </a:r>
            </a:p>
          </p:txBody>
        </p:sp>
      </p:grpSp>
      <p:pic>
        <p:nvPicPr>
          <p:cNvPr id="1026" name="Picture 2" descr="iso certificate image">
            <a:extLst>
              <a:ext uri="{FF2B5EF4-FFF2-40B4-BE49-F238E27FC236}">
                <a16:creationId xmlns:a16="http://schemas.microsoft.com/office/drawing/2014/main" id="{443587C4-4536-437E-8D59-5E2640BB6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219" y="5743842"/>
            <a:ext cx="1141367" cy="72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BFCCB35-C066-47A0-AB97-281A2D9AE68A}"/>
              </a:ext>
            </a:extLst>
          </p:cNvPr>
          <p:cNvSpPr/>
          <p:nvPr/>
        </p:nvSpPr>
        <p:spPr>
          <a:xfrm>
            <a:off x="5012217" y="3708278"/>
            <a:ext cx="2375971" cy="750975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2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200" b="1" dirty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Jonny Sweetman</a:t>
            </a:r>
            <a:endParaRPr lang="en-US" sz="2200" b="1" dirty="0">
              <a:solidFill>
                <a:srgbClr val="172B4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>
              <a:lnSpc>
                <a:spcPct val="110000"/>
              </a:lnSpc>
            </a:pPr>
            <a:r>
              <a:rPr lang="en-US" dirty="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Technical Director</a:t>
            </a:r>
            <a:endParaRPr lang="en-US" sz="2200" dirty="0">
              <a:solidFill>
                <a:srgbClr val="172B4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2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AEE46-3847-E7DE-9FE0-B0A5F53FA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Forecasting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1962CC-7695-BE70-C3FC-D77A11A80BF0}"/>
              </a:ext>
            </a:extLst>
          </p:cNvPr>
          <p:cNvSpPr txBox="1">
            <a:spLocks/>
          </p:cNvSpPr>
          <p:nvPr/>
        </p:nvSpPr>
        <p:spPr>
          <a:xfrm>
            <a:off x="3259946" y="1967199"/>
            <a:ext cx="8026098" cy="3007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3200" dirty="0"/>
              <a:t>How does transaction posting affect the cashflow?</a:t>
            </a:r>
          </a:p>
        </p:txBody>
      </p:sp>
    </p:spTree>
    <p:extLst>
      <p:ext uri="{BB962C8B-B14F-4D97-AF65-F5344CB8AC3E}">
        <p14:creationId xmlns:p14="http://schemas.microsoft.com/office/powerpoint/2010/main" val="400236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12549-A94A-ECA4-7D51-6F1E164E7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997" y="733123"/>
            <a:ext cx="5553074" cy="34023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 Black"/>
                <a:ea typeface="Roboto Black"/>
                <a:cs typeface="Roboto Black"/>
              </a:rPr>
              <a:t>Forecasting options</a:t>
            </a:r>
            <a:br>
              <a:rPr lang="en-US" dirty="0"/>
            </a:br>
            <a:br>
              <a:rPr lang="en-US" dirty="0"/>
            </a:br>
            <a:endParaRPr lang="en-GB" dirty="0">
              <a:cs typeface="Roboto Black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5F071A-F74B-3E7F-5EAA-9B6001A05D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02429" y="842963"/>
            <a:ext cx="6924459" cy="57181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dirty="0">
                <a:latin typeface="Roboto"/>
                <a:ea typeface="Roboto"/>
                <a:cs typeface="Roboto"/>
              </a:rPr>
              <a:t>Parameters for </a:t>
            </a:r>
          </a:p>
          <a:p>
            <a:pPr marL="571500" lvl="1" indent="-571500">
              <a:buFont typeface="Courier New" panose="05000000000000000000" pitchFamily="2" charset="2"/>
              <a:buChar char="o"/>
            </a:pPr>
            <a:r>
              <a:rPr lang="en-US" b="1" dirty="0">
                <a:latin typeface="Roboto"/>
                <a:ea typeface="Roboto"/>
                <a:cs typeface="Roboto"/>
              </a:rPr>
              <a:t> Stopping cashflow rolling forward to next month</a:t>
            </a:r>
          </a:p>
          <a:p>
            <a:pPr marL="571500" lvl="1" indent="-571500">
              <a:buFont typeface="Courier New" panose="05000000000000000000" pitchFamily="2" charset="2"/>
              <a:buChar char="o"/>
            </a:pPr>
            <a:r>
              <a:rPr lang="en-US" b="1" dirty="0">
                <a:latin typeface="Roboto"/>
                <a:ea typeface="Roboto"/>
                <a:cs typeface="Roboto"/>
              </a:rPr>
              <a:t>Ensuring only one item in the month</a:t>
            </a:r>
          </a:p>
          <a:p>
            <a:pPr marL="571500" lvl="1" indent="-571500">
              <a:buFont typeface="Courier New" panose="05000000000000000000" pitchFamily="2" charset="2"/>
              <a:buChar char="o"/>
            </a:pPr>
            <a:r>
              <a:rPr lang="en-US" b="1" dirty="0">
                <a:latin typeface="Roboto"/>
                <a:ea typeface="Roboto"/>
                <a:cs typeface="Roboto"/>
              </a:rPr>
              <a:t>Selecting the date of reforecasting</a:t>
            </a:r>
            <a:endParaRPr lang="en-US" dirty="0">
              <a:latin typeface="Roboto"/>
              <a:ea typeface="Roboto"/>
              <a:cs typeface="Roboto"/>
            </a:endParaRPr>
          </a:p>
          <a:p>
            <a:pPr lvl="1"/>
            <a:endParaRPr lang="en-US" b="1" dirty="0"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35729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7D3EB-C8E8-4037-93FD-2EE9D858AF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Questions?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35E15CD-8E2D-4D72-920C-9D40D4C2B7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Transaction posting |  09 July 2025</a:t>
            </a:r>
          </a:p>
        </p:txBody>
      </p:sp>
    </p:spTree>
    <p:extLst>
      <p:ext uri="{BB962C8B-B14F-4D97-AF65-F5344CB8AC3E}">
        <p14:creationId xmlns:p14="http://schemas.microsoft.com/office/powerpoint/2010/main" val="615462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7D3EB-C8E8-4037-93FD-2EE9D858AF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Thank you all for attending!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35E15CD-8E2D-4D72-920C-9D40D4C2B7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Transaction posting |  </a:t>
            </a:r>
            <a:r>
              <a:rPr lang="en-GB" dirty="0"/>
              <a:t>09 July 2025</a:t>
            </a:r>
          </a:p>
        </p:txBody>
      </p:sp>
    </p:spTree>
    <p:extLst>
      <p:ext uri="{BB962C8B-B14F-4D97-AF65-F5344CB8AC3E}">
        <p14:creationId xmlns:p14="http://schemas.microsoft.com/office/powerpoint/2010/main" val="703871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664C7-9C79-B7BF-789E-CFF001E9D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324" y="416168"/>
            <a:ext cx="5189536" cy="1551031"/>
          </a:xfrm>
        </p:spPr>
        <p:txBody>
          <a:bodyPr/>
          <a:lstStyle/>
          <a:p>
            <a:r>
              <a:rPr lang="en-GB" dirty="0"/>
              <a:t>Transaction Posting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11D1C-52EB-FBCF-B381-8803F1DF163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59946" y="1967199"/>
            <a:ext cx="8026098" cy="300723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</a:rPr>
              <a:t>Why post transactions?</a:t>
            </a:r>
          </a:p>
          <a:p>
            <a:pPr marL="514350" indent="-514350">
              <a:buAutoNum type="arabicPeriod"/>
            </a:pPr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</a:rPr>
              <a:t>Parameters – transactions or balances</a:t>
            </a:r>
          </a:p>
          <a:p>
            <a:pPr marL="514350" indent="-514350">
              <a:buAutoNum type="arabicPeriod"/>
            </a:pPr>
            <a:r>
              <a:rPr lang="en-US" sz="3200" dirty="0"/>
              <a:t>Custom fields</a:t>
            </a:r>
          </a:p>
          <a:p>
            <a:pPr marL="514350" indent="-514350">
              <a:buAutoNum type="arabicPeriod"/>
            </a:pPr>
            <a:r>
              <a:rPr lang="en-US" sz="3200" dirty="0"/>
              <a:t>TPM</a:t>
            </a:r>
            <a:endParaRPr lang="en-US" sz="32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>
              <a:buAutoNum type="arabicPeriod"/>
            </a:pPr>
            <a:r>
              <a:rPr lang="en-US" sz="3200" dirty="0"/>
              <a:t>Forecasting options</a:t>
            </a:r>
            <a:endParaRPr lang="en-US" sz="32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>
              <a:buAutoNum type="arabicPeriod"/>
            </a:pPr>
            <a:endParaRPr lang="en-GB" sz="32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09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3B933-6ADE-4398-8AD7-1CA1990CA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1" y="842851"/>
            <a:ext cx="5035066" cy="4475769"/>
          </a:xfrm>
        </p:spPr>
        <p:txBody>
          <a:bodyPr>
            <a:normAutofit/>
          </a:bodyPr>
          <a:lstStyle/>
          <a:p>
            <a:r>
              <a:rPr lang="en-GB" dirty="0"/>
              <a:t>Why post transactions?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84542-6EA5-4753-9332-B1414FBE9F4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98093" y="490538"/>
            <a:ext cx="6847846" cy="5718175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300" b="0" dirty="0"/>
          </a:p>
          <a:p>
            <a:pPr marL="571500" indent="-5715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b="0" dirty="0"/>
              <a:t>Reconciles schemes in Pamwin Plus with the Finance Ledger System</a:t>
            </a:r>
          </a:p>
          <a:p>
            <a:pPr>
              <a:spcBef>
                <a:spcPct val="50000"/>
              </a:spcBef>
            </a:pPr>
            <a:endParaRPr lang="en-GB" b="0" dirty="0"/>
          </a:p>
          <a:p>
            <a:pPr marL="571500" indent="-5715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b="0" dirty="0"/>
              <a:t>Allows accurate future cash flow forecasting</a:t>
            </a:r>
          </a:p>
          <a:p>
            <a:pPr>
              <a:spcBef>
                <a:spcPct val="50000"/>
              </a:spcBef>
            </a:pPr>
            <a:endParaRPr lang="en-GB" b="0" dirty="0"/>
          </a:p>
          <a:p>
            <a:pPr marL="571500" indent="-5715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b="0" dirty="0"/>
              <a:t>Users can view actual payments in Pamwin without referring to their Finance Ledger System</a:t>
            </a:r>
          </a:p>
          <a:p>
            <a:pPr>
              <a:spcBef>
                <a:spcPct val="50000"/>
              </a:spcBef>
            </a:pPr>
            <a:endParaRPr lang="en-GB" b="0" dirty="0"/>
          </a:p>
          <a:p>
            <a:pPr marL="571500" indent="-5715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b="0" dirty="0"/>
              <a:t>Allows comparison of expenditure (paid invoices) with budgets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2358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3B933-6ADE-4398-8AD7-1CA1990CA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954" y="715524"/>
            <a:ext cx="11565983" cy="860689"/>
          </a:xfrm>
        </p:spPr>
        <p:txBody>
          <a:bodyPr>
            <a:normAutofit/>
          </a:bodyPr>
          <a:lstStyle/>
          <a:p>
            <a:r>
              <a:rPr lang="en-GB" sz="4000" dirty="0"/>
              <a:t>The Process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EE95C81-7627-4743-A70F-2724C3BEB8C5}"/>
              </a:ext>
            </a:extLst>
          </p:cNvPr>
          <p:cNvGraphicFramePr/>
          <p:nvPr/>
        </p:nvGraphicFramePr>
        <p:xfrm>
          <a:off x="677332" y="1270000"/>
          <a:ext cx="11134713" cy="4391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7623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>
                                            <p:graphicEl>
                                              <a:dgm id="{1D965C1E-060B-4026-85A9-EC77825BF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>
                                            <p:graphicEl>
                                              <a:dgm id="{1D965C1E-060B-4026-85A9-EC77825BF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>
                                            <p:graphicEl>
                                              <a:dgm id="{1D965C1E-060B-4026-85A9-EC77825BF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>
                                            <p:graphicEl>
                                              <a:dgm id="{1D965C1E-060B-4026-85A9-EC77825BF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4">
                                            <p:graphicEl>
                                              <a:dgm id="{13A5BA67-EF73-4E2F-B27A-9BCFA044F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4">
                                            <p:graphicEl>
                                              <a:dgm id="{13A5BA67-EF73-4E2F-B27A-9BCFA044F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4">
                                            <p:graphicEl>
                                              <a:dgm id="{13A5BA67-EF73-4E2F-B27A-9BCFA044F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4">
                                            <p:graphicEl>
                                              <a:dgm id="{13A5BA67-EF73-4E2F-B27A-9BCFA044F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4">
                                            <p:graphicEl>
                                              <a:dgm id="{6E72682E-9067-4847-BD7E-F69243B16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4">
                                            <p:graphicEl>
                                              <a:dgm id="{6E72682E-9067-4847-BD7E-F69243B16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4">
                                            <p:graphicEl>
                                              <a:dgm id="{6E72682E-9067-4847-BD7E-F69243B16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4">
                                            <p:graphicEl>
                                              <a:dgm id="{6E72682E-9067-4847-BD7E-F69243B16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4">
                                            <p:graphicEl>
                                              <a:dgm id="{01D363EE-785E-467D-9443-07D644B15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4">
                                            <p:graphicEl>
                                              <a:dgm id="{01D363EE-785E-467D-9443-07D644B15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4">
                                            <p:graphicEl>
                                              <a:dgm id="{01D363EE-785E-467D-9443-07D644B15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4">
                                            <p:graphicEl>
                                              <a:dgm id="{01D363EE-785E-467D-9443-07D644B15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4">
                                            <p:graphicEl>
                                              <a:dgm id="{2F3FB4D2-6FB5-4592-9629-3D8C0E295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4">
                                            <p:graphicEl>
                                              <a:dgm id="{2F3FB4D2-6FB5-4592-9629-3D8C0E295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4">
                                            <p:graphicEl>
                                              <a:dgm id="{2F3FB4D2-6FB5-4592-9629-3D8C0E295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4">
                                            <p:graphicEl>
                                              <a:dgm id="{2F3FB4D2-6FB5-4592-9629-3D8C0E295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89A41A-8A00-4DB0-91E1-F09FF4AD20C0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j-cs"/>
              </a:defRPr>
            </a:lvl1pPr>
          </a:lstStyle>
          <a:p>
            <a:pPr algn="ctr"/>
            <a:r>
              <a:rPr lang="en-GB"/>
              <a:t>Balances    OR    Transactions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A9B2BCA-E0BF-4B1A-B857-3A82F8EAEB74}"/>
              </a:ext>
            </a:extLst>
          </p:cNvPr>
          <p:cNvSpPr txBox="1">
            <a:spLocks/>
          </p:cNvSpPr>
          <p:nvPr/>
        </p:nvSpPr>
        <p:spPr>
          <a:xfrm>
            <a:off x="790045" y="1930400"/>
            <a:ext cx="4185623" cy="3304117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Clr>
                <a:srgbClr val="172B46"/>
              </a:buClr>
              <a:buSzPct val="120000"/>
              <a:buFont typeface="Arial" panose="020B0604020202020204" pitchFamily="34" charset="0"/>
              <a:buChar char="•"/>
              <a:defRPr sz="3600" b="1" kern="120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Pros</a:t>
            </a:r>
          </a:p>
          <a:p>
            <a:r>
              <a:rPr lang="en-GB" dirty="0"/>
              <a:t>Easier to spot corrections in the ledger</a:t>
            </a:r>
          </a:p>
          <a:p>
            <a:r>
              <a:rPr lang="en-GB" dirty="0"/>
              <a:t>Simplistic sum of all transactions in the month appear as one line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Cons</a:t>
            </a:r>
          </a:p>
          <a:p>
            <a:r>
              <a:rPr lang="en-GB" dirty="0"/>
              <a:t>Cannot distinguish the number of transactions and individual amounts.	</a:t>
            </a:r>
          </a:p>
          <a:p>
            <a:endParaRPr lang="en-GB" u="sng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BB939AC7-CAEE-4399-8334-7FA638BA0B45}"/>
              </a:ext>
            </a:extLst>
          </p:cNvPr>
          <p:cNvSpPr txBox="1">
            <a:spLocks/>
          </p:cNvSpPr>
          <p:nvPr/>
        </p:nvSpPr>
        <p:spPr>
          <a:xfrm>
            <a:off x="6776782" y="1956844"/>
            <a:ext cx="4185617" cy="3304117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Clr>
                <a:srgbClr val="172B46"/>
              </a:buClr>
              <a:buSzPct val="120000"/>
              <a:buFont typeface="Arial" panose="020B0604020202020204" pitchFamily="34" charset="0"/>
              <a:buChar char="•"/>
              <a:defRPr sz="3600" b="1" kern="120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Pros</a:t>
            </a:r>
          </a:p>
          <a:p>
            <a:r>
              <a:rPr lang="en-GB"/>
              <a:t>Detail of each individual transaction </a:t>
            </a:r>
          </a:p>
          <a:p>
            <a:r>
              <a:rPr lang="en-GB"/>
              <a:t>Identify miss posted invoices easier</a:t>
            </a:r>
          </a:p>
          <a:p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Cons</a:t>
            </a:r>
          </a:p>
          <a:p>
            <a:r>
              <a:rPr lang="en-GB"/>
              <a:t>Individual transaction lines in the account timings can be overwhelming.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1105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9C90F-8F09-4FAB-B321-584FD83A7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Frequency of Transaction Posting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445D5-D4BE-445B-A793-D8ED3F8FB0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87233" y="842963"/>
            <a:ext cx="6039655" cy="5718175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b="0" dirty="0"/>
              <a:t>Monthly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b="0" dirty="0"/>
              <a:t>Bi Weekly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b="0" dirty="0"/>
              <a:t>Weekly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b="0" dirty="0"/>
              <a:t>Daily!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b="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b="0" dirty="0"/>
              <a:t>Consider;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b="0" dirty="0"/>
              <a:t>Reporting cycle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b="0" dirty="0"/>
              <a:t>Finance Month Ends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b="0" dirty="0"/>
              <a:t>Down time for other users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1657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5FFB3-BA7A-49A1-24E9-FC4E932A2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AAC62-4C79-5A04-E7BA-ADD8C8153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Custom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723CD-AE18-781C-7772-BB489015258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Can now define custom fields for transactions and lines in the cashflow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New URL custom field type</a:t>
            </a:r>
          </a:p>
          <a:p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532F593-A33C-9357-FEC2-C9D0879F6504}"/>
              </a:ext>
            </a:extLst>
          </p:cNvPr>
          <p:cNvCxnSpPr>
            <a:cxnSpLocks/>
          </p:cNvCxnSpPr>
          <p:nvPr/>
        </p:nvCxnSpPr>
        <p:spPr>
          <a:xfrm>
            <a:off x="819151" y="4532955"/>
            <a:ext cx="1285875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439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AEE46-3847-E7DE-9FE0-B0A5F53FA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GB" dirty="0">
                <a:solidFill>
                  <a:schemeClr val="bg1"/>
                </a:solidFill>
              </a:rPr>
              <a:t>PM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1962CC-7695-BE70-C3FC-D77A11A80BF0}"/>
              </a:ext>
            </a:extLst>
          </p:cNvPr>
          <p:cNvSpPr txBox="1">
            <a:spLocks/>
          </p:cNvSpPr>
          <p:nvPr/>
        </p:nvSpPr>
        <p:spPr>
          <a:xfrm>
            <a:off x="3259946" y="1967199"/>
            <a:ext cx="8026098" cy="3007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3200" dirty="0"/>
              <a:t>Dry run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3200" dirty="0"/>
              <a:t>Project level transactions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3200" dirty="0"/>
              <a:t>No need to kick everyone out of the system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8474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AEE46-3847-E7DE-9FE0-B0A5F53FA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Variations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1962CC-7695-BE70-C3FC-D77A11A80BF0}"/>
              </a:ext>
            </a:extLst>
          </p:cNvPr>
          <p:cNvSpPr txBox="1">
            <a:spLocks/>
          </p:cNvSpPr>
          <p:nvPr/>
        </p:nvSpPr>
        <p:spPr>
          <a:xfrm>
            <a:off x="3259946" y="1967199"/>
            <a:ext cx="8026098" cy="3007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3200" dirty="0"/>
              <a:t>System generated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3200" dirty="0"/>
              <a:t>Manual</a:t>
            </a:r>
          </a:p>
          <a:p>
            <a:pPr marL="971550" lvl="1" indent="-514350">
              <a:buFont typeface="Arial" panose="020B0604020202020204" pitchFamily="34" charset="0"/>
              <a:buAutoNum type="arabicPeriod"/>
            </a:pPr>
            <a:r>
              <a:rPr lang="en-GB" sz="1600" dirty="0" err="1"/>
              <a:t>Viring</a:t>
            </a:r>
            <a:endParaRPr lang="en-GB" sz="1600" dirty="0"/>
          </a:p>
          <a:p>
            <a:pPr marL="971550" lvl="1" indent="-514350">
              <a:buFont typeface="Arial" panose="020B0604020202020204" pitchFamily="34" charset="0"/>
              <a:buAutoNum type="arabicPeriod"/>
            </a:pPr>
            <a:r>
              <a:rPr lang="en-GB" sz="1600" dirty="0"/>
              <a:t>Project variations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sz="3200" dirty="0"/>
              <a:t>Pre-approved tenures</a:t>
            </a:r>
          </a:p>
        </p:txBody>
      </p:sp>
    </p:spTree>
    <p:extLst>
      <p:ext uri="{BB962C8B-B14F-4D97-AF65-F5344CB8AC3E}">
        <p14:creationId xmlns:p14="http://schemas.microsoft.com/office/powerpoint/2010/main" val="208535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Custom 10">
      <a:dk1>
        <a:srgbClr val="0065BD"/>
      </a:dk1>
      <a:lt1>
        <a:srgbClr val="FFFFFF"/>
      </a:lt1>
      <a:dk2>
        <a:srgbClr val="0563C1"/>
      </a:dk2>
      <a:lt2>
        <a:srgbClr val="B6BF00"/>
      </a:lt2>
      <a:accent1>
        <a:srgbClr val="E00034"/>
      </a:accent1>
      <a:accent2>
        <a:srgbClr val="8EB56B"/>
      </a:accent2>
      <a:accent3>
        <a:srgbClr val="F7F7F7"/>
      </a:accent3>
      <a:accent4>
        <a:srgbClr val="FFFFFF"/>
      </a:accent4>
      <a:accent5>
        <a:srgbClr val="FFFFFF"/>
      </a:accent5>
      <a:accent6>
        <a:srgbClr val="C48A69"/>
      </a:accent6>
      <a:hlink>
        <a:srgbClr val="0563C1"/>
      </a:hlink>
      <a:folHlink>
        <a:srgbClr val="954F72"/>
      </a:folHlink>
    </a:clrScheme>
    <a:fontScheme name="Pamwin Design">
      <a:majorFont>
        <a:latin typeface="Roboto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120000"/>
          </a:lnSpc>
          <a:defRPr sz="1600" dirty="0">
            <a:solidFill>
              <a:srgbClr val="172B46"/>
            </a:solidFill>
            <a:latin typeface="Roboto Light" panose="02000000000000000000" pitchFamily="2" charset="0"/>
            <a:ea typeface="Roboto Light" panose="02000000000000000000" pitchFamily="2" charset="0"/>
            <a:cs typeface="Open Sans Light" panose="020B03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2CA51784E6A44CAEEB133AF055F2FC" ma:contentTypeVersion="13" ma:contentTypeDescription="Create a new document." ma:contentTypeScope="" ma:versionID="1cc4b772915f9a0b5c95559da5d43938">
  <xsd:schema xmlns:xsd="http://www.w3.org/2001/XMLSchema" xmlns:xs="http://www.w3.org/2001/XMLSchema" xmlns:p="http://schemas.microsoft.com/office/2006/metadata/properties" xmlns:ns2="3acecde0-9214-4f6b-bc37-5b29720f64a3" xmlns:ns3="aea0fc6b-7392-4055-b941-0fa99f5e5861" targetNamespace="http://schemas.microsoft.com/office/2006/metadata/properties" ma:root="true" ma:fieldsID="de578d59c4ea4cf527047fad157f69d5" ns2:_="" ns3:_="">
    <xsd:import namespace="3acecde0-9214-4f6b-bc37-5b29720f64a3"/>
    <xsd:import namespace="aea0fc6b-7392-4055-b941-0fa99f5e58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ecde0-9214-4f6b-bc37-5b29720f64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21d93dcc-62e9-42fa-94d1-98dcf228b3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a0fc6b-7392-4055-b941-0fa99f5e5861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30f4c149-cf1f-4755-b6c5-c0eecb5634f5}" ma:internalName="TaxCatchAll" ma:showField="CatchAllData" ma:web="aea0fc6b-7392-4055-b941-0fa99f5e58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cecde0-9214-4f6b-bc37-5b29720f64a3">
      <Terms xmlns="http://schemas.microsoft.com/office/infopath/2007/PartnerControls"/>
    </lcf76f155ced4ddcb4097134ff3c332f>
    <TaxCatchAll xmlns="aea0fc6b-7392-4055-b941-0fa99f5e5861"/>
  </documentManagement>
</p:properties>
</file>

<file path=customXml/itemProps1.xml><?xml version="1.0" encoding="utf-8"?>
<ds:datastoreItem xmlns:ds="http://schemas.openxmlformats.org/officeDocument/2006/customXml" ds:itemID="{A4EF52E4-A6C8-4FAB-9AD0-FB2D3C1168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cecde0-9214-4f6b-bc37-5b29720f64a3"/>
    <ds:schemaRef ds:uri="aea0fc6b-7392-4055-b941-0fa99f5e58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8BE789-F098-429D-82DF-EBE3B0D93D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D86A9C-EC8B-4693-9AC8-8386C5724611}">
  <ds:schemaRefs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3acecde0-9214-4f6b-bc37-5b29720f64a3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aea0fc6b-7392-4055-b941-0fa99f5e5861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480</Words>
  <Application>Microsoft Office PowerPoint</Application>
  <PresentationFormat>Widescreen</PresentationFormat>
  <Paragraphs>100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Roboto Black</vt:lpstr>
      <vt:lpstr>Calibri</vt:lpstr>
      <vt:lpstr>Courier New</vt:lpstr>
      <vt:lpstr>Roboto Light</vt:lpstr>
      <vt:lpstr>Roboto</vt:lpstr>
      <vt:lpstr>Wingdings</vt:lpstr>
      <vt:lpstr>Roboto Bold</vt:lpstr>
      <vt:lpstr>Calibri Light</vt:lpstr>
      <vt:lpstr>Arial</vt:lpstr>
      <vt:lpstr>Office Theme</vt:lpstr>
      <vt:lpstr>Custom Design</vt:lpstr>
      <vt:lpstr>Transaction Posting</vt:lpstr>
      <vt:lpstr>Transaction Posting </vt:lpstr>
      <vt:lpstr>Why post transactions?</vt:lpstr>
      <vt:lpstr>The Process</vt:lpstr>
      <vt:lpstr>PowerPoint Presentation</vt:lpstr>
      <vt:lpstr>Frequency of Transaction Posting</vt:lpstr>
      <vt:lpstr>Custom fields</vt:lpstr>
      <vt:lpstr>TPM</vt:lpstr>
      <vt:lpstr>Variations</vt:lpstr>
      <vt:lpstr>Forecasting</vt:lpstr>
      <vt:lpstr>Forecasting options  </vt:lpstr>
      <vt:lpstr>Questions?</vt:lpstr>
      <vt:lpstr>Thank you all for attending!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Jonathan Ramos</dc:creator>
  <cp:lastModifiedBy>Sundeep Heer</cp:lastModifiedBy>
  <cp:revision>900</cp:revision>
  <dcterms:created xsi:type="dcterms:W3CDTF">2019-10-25T12:10:47Z</dcterms:created>
  <dcterms:modified xsi:type="dcterms:W3CDTF">2025-07-10T15:02:59Z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0x010100EF2CA51784E6A44CAEEB133AF055F2FC</vt:lpwstr>
  </property>
</Properties>
</file>