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21" r:id="rId2"/>
    <p:sldId id="2745" r:id="rId3"/>
    <p:sldId id="2747" r:id="rId4"/>
    <p:sldId id="2746" r:id="rId5"/>
    <p:sldId id="2755" r:id="rId6"/>
    <p:sldId id="2756" r:id="rId7"/>
    <p:sldId id="2733" r:id="rId8"/>
    <p:sldId id="2717" r:id="rId9"/>
    <p:sldId id="2749" r:id="rId10"/>
    <p:sldId id="2750" r:id="rId11"/>
    <p:sldId id="2751" r:id="rId12"/>
    <p:sldId id="2753" r:id="rId13"/>
    <p:sldId id="2758" r:id="rId14"/>
    <p:sldId id="2762" r:id="rId15"/>
    <p:sldId id="2761" r:id="rId16"/>
    <p:sldId id="2754" r:id="rId17"/>
    <p:sldId id="2744" r:id="rId18"/>
    <p:sldId id="2763" r:id="rId19"/>
    <p:sldId id="2764" r:id="rId20"/>
    <p:sldId id="2765" r:id="rId21"/>
    <p:sldId id="2757" r:id="rId22"/>
    <p:sldId id="2766" r:id="rId23"/>
    <p:sldId id="2759" r:id="rId24"/>
    <p:sldId id="2742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boldItalic r:id="rId39"/>
    </p:embeddedFont>
    <p:embeddedFont>
      <p:font typeface="Roboto Light" panose="020B060402020202020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0B64B1-FEB9-4850-9381-BD37A201FF6A}">
          <p14:sldIdLst>
            <p14:sldId id="2721"/>
            <p14:sldId id="2745"/>
          </p14:sldIdLst>
        </p14:section>
        <p14:section name="Summary Section" id="{53332797-CEDE-44D8-BA28-8A98E7DB9F08}">
          <p14:sldIdLst/>
        </p14:section>
        <p14:section name="“What’s Pamwin Plus ever done for us?”" id="{2B841482-8DFC-45F9-A9A0-D9BC20940BB1}">
          <p14:sldIdLst/>
        </p14:section>
        <p14:section name="… A (very) quick history of Social Housing Development." id="{61EE0117-CCDF-4D2C-AAFC-AFAC32F5259F}">
          <p14:sldIdLst>
            <p14:sldId id="2747"/>
          </p14:sldIdLst>
        </p14:section>
        <p14:section name="The Early Years." id="{0E069B6B-B798-46EA-BB56-CC2597F9F165}">
          <p14:sldIdLst>
            <p14:sldId id="2746"/>
            <p14:sldId id="2755"/>
            <p14:sldId id="2756"/>
            <p14:sldId id="2733"/>
          </p14:sldIdLst>
        </p14:section>
        <p14:section name="Unit Mix changes - Adoption / Unadoption " id="{C3ABBD57-E0D8-434C-9275-A35EF331340A}">
          <p14:sldIdLst>
            <p14:sldId id="2717"/>
          </p14:sldIdLst>
        </p14:section>
        <p14:section name="Posting to unapproved schemes" id="{A85B4BCA-62EA-4777-9372-7B6E54FC56D0}">
          <p14:sldIdLst>
            <p14:sldId id="2749"/>
          </p14:sldIdLst>
        </p14:section>
        <p14:section name="Multi Tenure sites" id="{98888088-7BB5-4D6E-AE5C-5C971A1D8208}">
          <p14:sldIdLst>
            <p14:sldId id="2750"/>
            <p14:sldId id="2751"/>
            <p14:sldId id="2753"/>
            <p14:sldId id="2758"/>
            <p14:sldId id="2762"/>
            <p14:sldId id="2761"/>
            <p14:sldId id="2754"/>
            <p14:sldId id="2744"/>
            <p14:sldId id="2763"/>
            <p14:sldId id="2764"/>
            <p14:sldId id="2765"/>
            <p14:sldId id="2757"/>
            <p14:sldId id="2766"/>
            <p14:sldId id="2759"/>
            <p14:sldId id="27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Snuggs" initials="MS" lastIdx="1" clrIdx="0">
    <p:extLst>
      <p:ext uri="{19B8F6BF-5375-455C-9EA6-DF929625EA0E}">
        <p15:presenceInfo xmlns:p15="http://schemas.microsoft.com/office/powerpoint/2012/main" userId="S-1-5-21-905746278-1347828258-3036981736-12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B46"/>
    <a:srgbClr val="5B7FB1"/>
    <a:srgbClr val="D9D9D9"/>
    <a:srgbClr val="A2B2D2"/>
    <a:srgbClr val="003C64"/>
    <a:srgbClr val="005996"/>
    <a:srgbClr val="EFEFEF"/>
    <a:srgbClr val="0747A6"/>
    <a:srgbClr val="002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450"/>
      </p:cViewPr>
      <p:guideLst>
        <p:guide orient="horz" pos="2319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27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75CE71-8B80-48B0-8A8D-8171BDC3B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52B39-E884-4646-83DE-1A29086292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10BA-FC51-4659-9374-BC98776ABC57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9DA9E-0C9B-4BE5-B740-314AA7A4C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2D82B-0859-488D-9CDD-781BFF06E7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DBE90-B89A-4F93-BDD3-9D83D6FC2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4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E6A7F-FE4C-4DF2-A644-F480E6FCCEF8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18C0-2DCA-4DAA-9755-4CC2F7BE7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9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3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43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2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5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0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15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59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518C0-2DCA-4DAA-9755-4CC2F7BE77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77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0866D3-A2C7-4920-8645-962664F44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3" y="5394822"/>
            <a:ext cx="2634247" cy="8242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3C4AAA-7124-424A-AB0A-1C6DC84A6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M3 User Group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114E45-56BF-48B6-B75B-ADB1EC7593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11249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03 December 2019  |  The Crystal,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16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104520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CE66A3-487E-4AD8-AE68-45AFE2553399}"/>
              </a:ext>
            </a:extLst>
          </p:cNvPr>
          <p:cNvSpPr/>
          <p:nvPr userDrawn="1"/>
        </p:nvSpPr>
        <p:spPr>
          <a:xfrm>
            <a:off x="1452562" y="-857250"/>
            <a:ext cx="360000" cy="360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1"/>
            <a:ext cx="10104522" cy="99494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But some may require a subtitle. Please use this template instead. This can have a max of 2 lines of text.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BE1F08-CB2A-411B-88E9-2D9689393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104519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E385CF-2882-46DF-9B7E-B21FD0FED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53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040352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1"/>
            <a:ext cx="10040354" cy="9606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But some may require a subtitle. Please use this template instead. This can have a max of 2 lines of text.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153F28-B921-4703-92B6-AB53294B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040351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8179504-70FA-4E29-9BAD-4C81A4C14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light)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161025"/>
            <a:ext cx="10032330" cy="265245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FA3F-89F7-4CC2-86C7-7141F3F33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8" y="3841751"/>
            <a:ext cx="10032333" cy="99494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But some may require a subtitle. Please use this template instead. This can have a max of 2 lines of text.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C5A9E8-AF9B-4EB6-AD98-75DC28ED2A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066"/>
            <a:ext cx="10032329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B9D2D-ADD9-401A-A9F2-58AD879C5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the title for this bullet list, max 3-4 lines.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</a:t>
            </a:r>
            <a:r>
              <a:rPr lang="en-US" dirty="0" err="1"/>
              <a:t>bulletlist</a:t>
            </a:r>
            <a:r>
              <a:rPr lang="en-US" dirty="0"/>
              <a:t> title.</a:t>
            </a:r>
          </a:p>
          <a:p>
            <a:pPr lvl="1"/>
            <a:r>
              <a:rPr lang="en-US" dirty="0"/>
              <a:t>This is the inner paragraph.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r>
              <a:rPr lang="en-US" dirty="0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A4FAA0-9E51-4693-A67D-859091EAC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the title for this bullet list, max 3-4 lines.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D6C4EEF-604E-44C5-B633-37A75FDE6AE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</a:t>
            </a:r>
            <a:r>
              <a:rPr lang="en-US" dirty="0" err="1"/>
              <a:t>bulletlist</a:t>
            </a:r>
            <a:r>
              <a:rPr lang="en-US" dirty="0"/>
              <a:t> title.</a:t>
            </a:r>
          </a:p>
          <a:p>
            <a:pPr lvl="1"/>
            <a:r>
              <a:rPr lang="en-US" dirty="0"/>
              <a:t>This is the inner paragraph.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r>
              <a:rPr lang="en-US" dirty="0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921008-271B-4215-837A-DBAE211750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33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(white)"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the title for this list items, max 3-4 lines.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0325C2-0DCB-4981-AD50-908C1D3146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 dirty="0"/>
              <a:t>This is a </a:t>
            </a:r>
            <a:r>
              <a:rPr lang="en-US" dirty="0" err="1"/>
              <a:t>bulletlist</a:t>
            </a:r>
            <a:r>
              <a:rPr lang="en-US" dirty="0"/>
              <a:t> title.</a:t>
            </a:r>
          </a:p>
          <a:p>
            <a:pPr lvl="1"/>
            <a:r>
              <a:rPr lang="en-US" dirty="0"/>
              <a:t>This is the inner paragraph.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This is another bullet list title. Max 2 lines please.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the inner paragraph. Ideally, description text is kept at a max 2-3 lines.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r>
              <a:rPr lang="en-US" dirty="0"/>
              <a:t>Last bullet list item.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If you need more items on your list, just duplicate the slide, keep the title, and add your items to the list on the next slide.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7E2CB0-C366-4C4C-BC99-E3942D41E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6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You may use this for </a:t>
            </a:r>
            <a:r>
              <a:rPr lang="en-US" dirty="0" err="1"/>
              <a:t>pragraphs</a:t>
            </a:r>
            <a:r>
              <a:rPr lang="en-US" dirty="0"/>
              <a:t> too.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sub title.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Integer vestibulum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vel dictum nisi.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E8FE3D5-6EFC-4786-8370-E180E88ECB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027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You may use this for </a:t>
            </a:r>
            <a:r>
              <a:rPr lang="en-US" dirty="0" err="1"/>
              <a:t>pragraphs</a:t>
            </a:r>
            <a:r>
              <a:rPr lang="en-US" dirty="0"/>
              <a:t> too.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sub title.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Integer vestibulum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vel dictum nisi.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FF7251-3F6E-4C86-BC62-A759884EF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1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You may use this for paragraphs too.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7181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 dirty="0"/>
              <a:t>This is a sub title.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Integer vestibulum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vel dictum nisi.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5A8AA4-9AE3-41F0-BF2C-1D976BE7E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4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more traditional bullet list.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sub title. You may remove this if not required.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CAEF30-15BD-41D9-9171-C01D2B29C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5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0866D3-A2C7-4920-8645-962664F44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3" y="5394822"/>
            <a:ext cx="2634247" cy="8242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D9A34B-C9DB-4314-9EC3-6C20CC0EF9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M3 User Group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AA301F-771E-43A5-BCE5-176694A235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02623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03 December 2019  |  The Crystal,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23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more traditional bullet list.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This is a sub title. You may remove this if not required.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7FBFC9-8F7E-4F70-8E8D-47EC341EC5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8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more traditional bullet list.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1C6D-0603-4F09-AC44-AC59D49BC7A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13513" y="842963"/>
            <a:ext cx="5413375" cy="58435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172B46"/>
                </a:solidFill>
              </a:defRPr>
            </a:lvl1pPr>
            <a:lvl2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72B46"/>
                </a:solidFill>
              </a:defRPr>
            </a:lvl2pPr>
          </a:lstStyle>
          <a:p>
            <a:pPr lvl="0"/>
            <a:r>
              <a:rPr lang="en-US" dirty="0"/>
              <a:t>This is a sub title. You may remove this if not required.</a:t>
            </a:r>
          </a:p>
          <a:p>
            <a:pPr lvl="1"/>
            <a:r>
              <a:rPr lang="en-US" dirty="0"/>
              <a:t>This is the inner paragraph. You may take out the highlighted sub title if not required.</a:t>
            </a:r>
          </a:p>
          <a:p>
            <a:pPr lvl="1"/>
            <a:r>
              <a:rPr lang="en-US" dirty="0" err="1"/>
              <a:t>Proin</a:t>
            </a:r>
            <a:r>
              <a:rPr lang="en-US" dirty="0"/>
              <a:t> non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vulputa</a:t>
            </a:r>
            <a:endParaRPr lang="en-US" dirty="0"/>
          </a:p>
          <a:p>
            <a:pPr lvl="1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semper </a:t>
            </a:r>
            <a:r>
              <a:rPr lang="en-US" dirty="0" err="1"/>
              <a:t>lacus</a:t>
            </a:r>
            <a:r>
              <a:rPr lang="en-US" dirty="0"/>
              <a:t>. Maecenas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EE5491-CD5B-44F0-9510-537A8D364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update image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3315FD-D6E0-45B7-98DC-873483BB57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E8AAB6F-C0B7-4AC5-A165-FD61D4F33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D79A930-9087-489F-91F7-A69AC0EA4C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38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BBA5-445D-4A89-9824-F2D15CC3C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update image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B5524CF-117C-4F28-9FBA-8940F0BB4A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6097C1-8DBC-4D55-B9B3-A54643FC6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C203C8-CA23-4182-A3DD-30D346D862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5" y="0"/>
            <a:ext cx="5667375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000" b="1">
                <a:solidFill>
                  <a:srgbClr val="172B46"/>
                </a:solidFill>
              </a:defRPr>
            </a:lvl1pPr>
          </a:lstStyle>
          <a:p>
            <a:r>
              <a:rPr lang="en-GB" dirty="0"/>
              <a:t>Click to update image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83A5D-C0CE-4A02-AA01-6C3A8BC6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2AE59E-043A-46F8-9B53-08A8EF98E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842852"/>
            <a:ext cx="5553074" cy="2586148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A53CF93-96C6-4D84-B338-93184FF56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429000"/>
            <a:ext cx="5553073" cy="112236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22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5C11AAE-F14B-4483-ADF4-BC0306969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1412" y="6015149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92F93F-C146-449A-A197-0BB919D8D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58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683A5D-C0CE-4A02-AA01-6C3A8BC6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528236-9D14-4313-99E2-8F9A0F188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24" y="53144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97D6BFE-23AB-4A6A-A106-67E0C2A50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1412" y="6015149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9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(light)"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5ACDD27-8218-4664-963E-C00588A70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354" y="5394821"/>
            <a:ext cx="2634246" cy="8242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E5605D-6AA0-4A15-B761-31655A27F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215189"/>
            <a:ext cx="10429875" cy="2595396"/>
          </a:xfrm>
        </p:spPr>
        <p:txBody>
          <a:bodyPr anchor="b">
            <a:normAutofit/>
          </a:bodyPr>
          <a:lstStyle>
            <a:lvl1pPr algn="ctr">
              <a:defRPr sz="96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M3 User Group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254C55-32AF-40F4-A390-DD744A491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6775" y="3810585"/>
            <a:ext cx="10439400" cy="519875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03 December 2019  |  The Crystal,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112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BBA5-445D-4A89-9824-F2D15CC3C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553074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 to the right.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7973649-8B29-4DD6-B212-5EEE6AA21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EE9AC6-4BE0-4488-A2BF-5C9A8A688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24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9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00B171-CC25-4A83-8EAE-66E32F07F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656" y="6015149"/>
            <a:ext cx="1786688" cy="55905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688AE1D-D73F-4827-AD38-81C08F027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468937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 to the right.</a:t>
            </a:r>
            <a:endParaRPr lang="en-GB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F555ED5-C46B-4A55-A802-8425BBC186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(whi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A28714-3745-43B4-A2DD-21359DBB8B4F}"/>
              </a:ext>
            </a:extLst>
          </p:cNvPr>
          <p:cNvGrpSpPr>
            <a:grpSpLocks/>
          </p:cNvGrpSpPr>
          <p:nvPr userDrawn="1"/>
        </p:nvGrpSpPr>
        <p:grpSpPr>
          <a:xfrm>
            <a:off x="6254979" y="1411604"/>
            <a:ext cx="5275030" cy="4296907"/>
            <a:chOff x="4300539" y="1984376"/>
            <a:chExt cx="3589338" cy="28908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878208-F345-4722-8793-EFBC26A1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9B993A2-151F-46BE-80FE-FD4CDF0BF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D0BC38-5136-47CA-836B-31C557C9A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3837B4A-4C19-4627-8F23-AFCA7A06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FB2BFD1-4BB9-457D-896F-467184F7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7D0FB80-51B6-49F9-BCE6-5AFB6205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D8CCD99-A93E-4324-A433-0D850F86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593D3F2-D387-4F94-A0C3-85D0E6A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A32355C-C5F5-414F-8BB4-1C684C29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D4E861E3-3C89-4223-A1EE-1EC7063B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F0A05F66-27C9-49A3-A183-66F6148F9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7AAE914-D516-45F0-8808-CAB73D48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FEAEF65-C1DD-4203-A6F6-D931FF96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76B02A-4C2F-4AA0-8BBE-A0E030254B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3350" y="1654175"/>
            <a:ext cx="4818063" cy="273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93A4F44-0428-4D20-BE14-FC7AEF868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656" y="6015149"/>
            <a:ext cx="1786688" cy="55905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41B3A8B-5CF5-4555-BEF9-C98B2A489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035117"/>
            <a:ext cx="5468937" cy="3402363"/>
          </a:xfrm>
        </p:spPr>
        <p:txBody>
          <a:bodyPr anchor="t">
            <a:normAutofit/>
          </a:bodyPr>
          <a:lstStyle>
            <a:lvl1pPr>
              <a:defRPr sz="60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This is a feature title with an image to the right.</a:t>
            </a:r>
            <a:endParaRPr lang="en-GB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308998D-244A-4E4F-836C-C702242FEC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457813"/>
            <a:ext cx="5468938" cy="125069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You may also add a short description here if required. Note that in most instances, a title should be enough.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2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2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Presentation title here.</a:t>
            </a:r>
            <a:br>
              <a:rPr lang="en-US" dirty="0"/>
            </a:br>
            <a:r>
              <a:rPr lang="en-US" dirty="0"/>
              <a:t>Some titles are longer.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40270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M3 User Group   |   03 December 2019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5A25396-3118-4ECD-B872-2D2FE8D6E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1407" y="508031"/>
            <a:ext cx="2458800" cy="7693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E939A-C32E-468A-BE13-67C8F10F19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1A403E-14E0-4D96-ACDE-6DBCCD58DB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010AC7A-58F0-4746-8A79-C4FE1E9A02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06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Presentation title here.</a:t>
            </a:r>
            <a:br>
              <a:rPr lang="en-US" dirty="0"/>
            </a:br>
            <a:r>
              <a:rPr lang="en-US" dirty="0"/>
              <a:t>Some titles are longer.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230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M3 User Group   |   03 December 2019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F14BDC-3C05-47AD-ACEE-834DD6C3BA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1407" y="508031"/>
            <a:ext cx="2458800" cy="7693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81ECB2-8CED-4360-9175-2E91CFD10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8500CF-1060-42A0-8DC7-40FA85C78C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1A7D0F-D8B3-4797-915D-0D4E036DC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29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956618-1001-45E2-8A7A-8E191099A4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300" y="1303421"/>
            <a:ext cx="10429875" cy="2595396"/>
          </a:xfrm>
        </p:spPr>
        <p:txBody>
          <a:bodyPr anchor="b">
            <a:normAutofit/>
          </a:bodyPr>
          <a:lstStyle>
            <a:lvl1pPr algn="ctr">
              <a:defRPr sz="72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Presentation title here.</a:t>
            </a:r>
            <a:br>
              <a:rPr lang="en-US" dirty="0"/>
            </a:br>
            <a:r>
              <a:rPr lang="en-US" dirty="0"/>
              <a:t>Some titles are longer.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AF0443-D3FA-42BF-9EBF-9D2C4FC534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00" y="3898817"/>
            <a:ext cx="10439400" cy="47477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M3 User Group   |   03 December 2019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09A8242-6538-4778-B80E-AA551C3A8C73}"/>
              </a:ext>
            </a:extLst>
          </p:cNvPr>
          <p:cNvSpPr txBox="1">
            <a:spLocks/>
          </p:cNvSpPr>
          <p:nvPr userDrawn="1"/>
        </p:nvSpPr>
        <p:spPr>
          <a:xfrm>
            <a:off x="4771101" y="4769203"/>
            <a:ext cx="2640272" cy="27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Presenters and chair</a:t>
            </a:r>
            <a:endParaRPr lang="en-GB" sz="1600" b="1" dirty="0">
              <a:solidFill>
                <a:srgbClr val="172B4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B609EE-7823-4F5F-9A0A-8BFCDF113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039" y="5250453"/>
            <a:ext cx="810371" cy="814165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A4110E01-AC11-4C5E-99DB-F61AFBEF9D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7723" y="5250453"/>
            <a:ext cx="810371" cy="814165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614A5BBC-A2D2-44A7-9071-7EB2E4E0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9462" y="5250453"/>
            <a:ext cx="810371" cy="814165"/>
          </a:xfrm>
          <a:prstGeom prst="flowChartConnector">
            <a:avLst/>
          </a:prstGeo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rgbClr val="172B4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DBB858-C19D-41CD-8BAF-0681ECA07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2266" y="512424"/>
            <a:ext cx="2457941" cy="76909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8D05E10-2C50-4AD6-8AA3-68173D3BD6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747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55FF91B-72D2-45F9-A158-B3914445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53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76C7003-74C6-4970-A064-6EBDACB194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5596" y="6200775"/>
            <a:ext cx="1331495" cy="27305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35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0980B5-8B8D-4C13-AD92-0FA2FA809B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F19992-B615-41AC-87F2-1EAE698BE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6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A07712-D1EF-4413-B45D-D4F84F634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ECC512-1B07-406C-846B-B547A37EB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25" y="6002081"/>
            <a:ext cx="1786688" cy="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975-A3D0-405B-A81F-B77058DF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1343030"/>
            <a:ext cx="9753600" cy="3009896"/>
          </a:xfrm>
        </p:spPr>
        <p:txBody>
          <a:bodyPr anchor="b">
            <a:normAutofit/>
          </a:bodyPr>
          <a:lstStyle>
            <a:lvl1pPr>
              <a:defRPr sz="6000" b="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Some section will not need anything more than a title.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96189-F55D-42E8-A9C1-4170E74F3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1" y="423066"/>
            <a:ext cx="9753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72B4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Note:</a:t>
            </a: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605C20-5249-4971-A01A-103E9E1F7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972129"/>
            <a:ext cx="1810752" cy="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D80D4-05AC-410F-9A72-3BD6DF7B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F5700-6B05-4B71-9A10-05D8F2C6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13D6-D620-4625-A49E-0A5388C7E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22A3-7796-4D8E-8CE6-EA0CA2508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4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5" r:id="rId4"/>
    <p:sldLayoutId id="2147483665" r:id="rId5"/>
    <p:sldLayoutId id="2147483666" r:id="rId6"/>
    <p:sldLayoutId id="2147483671" r:id="rId7"/>
    <p:sldLayoutId id="2147483672" r:id="rId8"/>
    <p:sldLayoutId id="2147483670" r:id="rId9"/>
    <p:sldLayoutId id="2147483680" r:id="rId10"/>
    <p:sldLayoutId id="2147483679" r:id="rId11"/>
    <p:sldLayoutId id="2147483678" r:id="rId12"/>
    <p:sldLayoutId id="2147483677" r:id="rId13"/>
    <p:sldLayoutId id="2147483675" r:id="rId14"/>
    <p:sldLayoutId id="2147483676" r:id="rId15"/>
    <p:sldLayoutId id="2147483681" r:id="rId16"/>
    <p:sldLayoutId id="2147483682" r:id="rId17"/>
    <p:sldLayoutId id="2147483683" r:id="rId18"/>
    <p:sldLayoutId id="2147483690" r:id="rId19"/>
    <p:sldLayoutId id="2147483691" r:id="rId20"/>
    <p:sldLayoutId id="2147483692" r:id="rId21"/>
    <p:sldLayoutId id="2147483673" r:id="rId22"/>
    <p:sldLayoutId id="2147483688" r:id="rId23"/>
    <p:sldLayoutId id="2147483689" r:id="rId24"/>
    <p:sldLayoutId id="2147483694" r:id="rId25"/>
    <p:sldLayoutId id="2147483695" r:id="rId26"/>
    <p:sldLayoutId id="2147483700" r:id="rId27"/>
    <p:sldLayoutId id="2147483699" r:id="rId28"/>
    <p:sldLayoutId id="2147483693" r:id="rId29"/>
    <p:sldLayoutId id="2147483696" r:id="rId30"/>
    <p:sldLayoutId id="2147483697" r:id="rId31"/>
    <p:sldLayoutId id="2147483698" r:id="rId3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172B46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Clr>
          <a:srgbClr val="172B46"/>
        </a:buClr>
        <a:buSzPct val="120000"/>
        <a:buFont typeface="Arial" panose="020B0604020202020204" pitchFamily="34" charset="0"/>
        <a:buChar char="•"/>
        <a:defRPr sz="3600" b="1" kern="1200">
          <a:solidFill>
            <a:srgbClr val="172B46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B46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ommons.wikimedia.org/wiki/File:Three_options_-_three_choices_scheme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hyperlink" Target="http://en.wikipedia.org/wiki/File:Cambridge,_Massachusetts_City_Hall_-_Elevation_and_Floor_Plans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in5d.com/how-to-change-the-future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CC42-A3FE-4BF7-8836-FA0EFAE1B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M3Pamwin Plus User Group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14388-D99D-4B34-A529-9386E94661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 September 2020  |  Virtual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31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Multi Tenure, multi-phased sites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5EACD80-765F-4DB6-9C6E-6337B7B76E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2644777"/>
            <a:ext cx="5651499" cy="3774068"/>
          </a:xfr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8986040-03E3-4798-AE87-C26F5E899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3429000"/>
            <a:ext cx="4673601" cy="2077720"/>
          </a:xfrm>
        </p:spPr>
        <p:txBody>
          <a:bodyPr>
            <a:normAutofit/>
          </a:bodyPr>
          <a:lstStyle/>
          <a:p>
            <a:r>
              <a:rPr lang="en-GB" dirty="0"/>
              <a:t>Market Sale, Commercial, Retail and Leisure all in one place.</a:t>
            </a:r>
          </a:p>
          <a:p>
            <a:r>
              <a:rPr lang="en-GB" dirty="0"/>
              <a:t>Phased Handovers and Rents </a:t>
            </a:r>
          </a:p>
          <a:p>
            <a:r>
              <a:rPr lang="en-GB" dirty="0"/>
              <a:t>Flexible stages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61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456772"/>
            <a:ext cx="5553074" cy="2586148"/>
          </a:xfrm>
        </p:spPr>
        <p:txBody>
          <a:bodyPr>
            <a:normAutofit fontScale="90000"/>
          </a:bodyPr>
          <a:lstStyle/>
          <a:p>
            <a:r>
              <a:rPr lang="en-GB" dirty="0"/>
              <a:t>Unit Mix changes – </a:t>
            </a:r>
            <a:r>
              <a:rPr lang="en-GB" dirty="0" err="1"/>
              <a:t>Unadoption</a:t>
            </a:r>
            <a:r>
              <a:rPr lang="en-GB" dirty="0"/>
              <a:t> / </a:t>
            </a:r>
            <a:r>
              <a:rPr lang="en-GB" dirty="0" err="1"/>
              <a:t>Readoption</a:t>
            </a:r>
            <a:r>
              <a:rPr lang="en-GB" dirty="0"/>
              <a:t>?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EAF859-3107-4607-83AF-8B1DEEC60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" name="Lethal_Weapon_3_defusing_a_bomb_failed">
            <a:hlinkClick r:id="" action="ppaction://media"/>
            <a:extLst>
              <a:ext uri="{FF2B5EF4-FFF2-40B4-BE49-F238E27FC236}">
                <a16:creationId xmlns:a16="http://schemas.microsoft.com/office/drawing/2014/main" id="{CA6A950C-FC64-4D42-A9F6-8CE39D041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7840" y="2305779"/>
            <a:ext cx="6238240" cy="350901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02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842852"/>
            <a:ext cx="4762499" cy="2103548"/>
          </a:xfrm>
        </p:spPr>
        <p:txBody>
          <a:bodyPr>
            <a:normAutofit/>
          </a:bodyPr>
          <a:lstStyle/>
          <a:p>
            <a:r>
              <a:rPr lang="en-GB" dirty="0"/>
              <a:t>Approvals process</a:t>
            </a:r>
          </a:p>
        </p:txBody>
      </p:sp>
      <p:pic>
        <p:nvPicPr>
          <p:cNvPr id="8" name="Picture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F9064B-852B-4874-90F1-7A8CD0CD4A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25" y="1"/>
            <a:ext cx="2225675" cy="68580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89B8805-84F0-4DA8-9BF6-7360709C4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2059" y="4363720"/>
            <a:ext cx="4673601" cy="2077720"/>
          </a:xfrm>
        </p:spPr>
        <p:txBody>
          <a:bodyPr>
            <a:normAutofit/>
          </a:bodyPr>
          <a:lstStyle/>
          <a:p>
            <a:r>
              <a:rPr lang="en-GB" sz="4800" dirty="0"/>
              <a:t>From this….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66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842852"/>
            <a:ext cx="4762499" cy="2103548"/>
          </a:xfrm>
        </p:spPr>
        <p:txBody>
          <a:bodyPr>
            <a:normAutofit/>
          </a:bodyPr>
          <a:lstStyle/>
          <a:p>
            <a:r>
              <a:rPr lang="en-GB" dirty="0"/>
              <a:t>Approvals process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89B8805-84F0-4DA8-9BF6-7360709C4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6752" y="3652520"/>
            <a:ext cx="3154905" cy="970280"/>
          </a:xfrm>
        </p:spPr>
        <p:txBody>
          <a:bodyPr>
            <a:normAutofit/>
          </a:bodyPr>
          <a:lstStyle/>
          <a:p>
            <a:r>
              <a:rPr lang="en-GB" sz="4800" dirty="0"/>
              <a:t>To this….</a:t>
            </a:r>
          </a:p>
          <a:p>
            <a:endParaRPr lang="en-GB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05043F-2CDF-43C5-91F1-67A38C62A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57" y="0"/>
            <a:ext cx="6443086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806AC8-DB7F-42FD-A8D4-4FBF455E2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20710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Project &amp; Programme Changes </a:t>
            </a:r>
            <a:r>
              <a:rPr lang="en-GB" sz="56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Switching tenures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Versioning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Adjusting main assumptions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Creating snap shots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114151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600" dirty="0"/>
              <a:t>Scenarios, options &amp; what if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 dirty="0"/>
              <a:t>Single tenure changes – unit mix or tenure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 dirty="0"/>
              <a:t>Global assumption changes – inflation &amp; borrowing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 dirty="0"/>
              <a:t>Calculation changes - revenue forecast parameters &amp; sensitivities</a:t>
            </a:r>
          </a:p>
          <a:p>
            <a:endParaRPr lang="en-GB" sz="3300" dirty="0"/>
          </a:p>
        </p:txBody>
      </p:sp>
      <p:pic>
        <p:nvPicPr>
          <p:cNvPr id="5" name="Picture 4" descr="A picture containing speaker, room, computer, table&#10;&#10;Description automatically generated">
            <a:extLst>
              <a:ext uri="{FF2B5EF4-FFF2-40B4-BE49-F238E27FC236}">
                <a16:creationId xmlns:a16="http://schemas.microsoft.com/office/drawing/2014/main" id="{F6BC9D80-69E2-473E-AF3D-CC7168E15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692" b="4898"/>
          <a:stretch/>
        </p:blipFill>
        <p:spPr>
          <a:xfrm>
            <a:off x="868439" y="3349625"/>
            <a:ext cx="3269072" cy="25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9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Appraisal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Save as version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Carbon copy of the unlocked appraisal(s) automatically named version 2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Useful for doing options for the same site (user templates)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C93AC-0D50-4307-8ECC-BF6F72B9A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" r="2729" b="2049"/>
          <a:stretch/>
        </p:blipFill>
        <p:spPr>
          <a:xfrm>
            <a:off x="865281" y="3116305"/>
            <a:ext cx="3419606" cy="22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92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Appraisal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Save as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Carbon copy of the unlocked appraisal with the ability to change tenure details but </a:t>
            </a:r>
            <a:r>
              <a:rPr lang="en-GB" b="1" dirty="0"/>
              <a:t>not the tenure (template)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Still able to change units, costs, timetable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Useful for doing multiple appraisals for similar sites/offers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A657FA-F40A-4D5F-86F9-240D03F1B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" t="2100" r="6115" b="11501"/>
          <a:stretch/>
        </p:blipFill>
        <p:spPr>
          <a:xfrm>
            <a:off x="265112" y="2685724"/>
            <a:ext cx="5899758" cy="311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35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Appraisal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Switch Tenure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Carbon copy of the unlocked appraisal with the ability to change tenure details </a:t>
            </a:r>
            <a:r>
              <a:rPr lang="en-GB" b="1" dirty="0"/>
              <a:t>AND</a:t>
            </a:r>
            <a:r>
              <a:rPr lang="en-GB" dirty="0"/>
              <a:t> the tenure (template)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Still able to change units, costs, timetable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Useful for doing multiple appraisals for similar sites/offers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72BB4-258E-4F94-A2C4-6B811CB82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" r="1489" b="4411"/>
          <a:stretch/>
        </p:blipFill>
        <p:spPr>
          <a:xfrm>
            <a:off x="723901" y="2779335"/>
            <a:ext cx="5561556" cy="293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6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Post Approval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Outturns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Costs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Timetable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Rents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Values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A2CC3FEF-F81B-4755-9F65-BADD22BEF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9495" b="45017"/>
          <a:stretch/>
        </p:blipFill>
        <p:spPr>
          <a:xfrm>
            <a:off x="4210051" y="3429001"/>
            <a:ext cx="3784680" cy="2653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CA5E33-5D8D-458C-BCCC-0D5A6127C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016" y="3429000"/>
            <a:ext cx="3333220" cy="25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0573-2CFA-4BF1-AB92-CF0F8A681CF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79131" y="1042229"/>
            <a:ext cx="10833735" cy="2422525"/>
          </a:xfrm>
        </p:spPr>
        <p:txBody>
          <a:bodyPr anchor="b">
            <a:noAutofit/>
          </a:bodyPr>
          <a:lstStyle/>
          <a:p>
            <a:pPr algn="ctr"/>
            <a:r>
              <a:rPr lang="en-US" sz="5400" dirty="0">
                <a:latin typeface="Roboto Black" panose="02000000000000000000" pitchFamily="2" charset="0"/>
                <a:ea typeface="Roboto Black" panose="02000000000000000000" pitchFamily="2" charset="0"/>
              </a:rPr>
              <a:t>Session 1</a:t>
            </a:r>
            <a:br>
              <a:rPr lang="en-US" sz="54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5400" dirty="0">
                <a:latin typeface="Roboto Black" panose="02000000000000000000" pitchFamily="2" charset="0"/>
                <a:ea typeface="Roboto Black" panose="02000000000000000000" pitchFamily="2" charset="0"/>
              </a:rPr>
              <a:t>Adjusting and reporting on your new </a:t>
            </a:r>
            <a:r>
              <a:rPr lang="en-US" sz="54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programme</a:t>
            </a:r>
            <a:endParaRPr lang="en-GB" sz="5400" b="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2E8F3F-0501-4949-BBB3-A0CEB43C1C5D}"/>
              </a:ext>
            </a:extLst>
          </p:cNvPr>
          <p:cNvSpPr txBox="1">
            <a:spLocks/>
          </p:cNvSpPr>
          <p:nvPr/>
        </p:nvSpPr>
        <p:spPr>
          <a:xfrm>
            <a:off x="679131" y="3518400"/>
            <a:ext cx="10833735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2400" b="0" dirty="0"/>
              <a:t>M3 </a:t>
            </a:r>
            <a:r>
              <a:rPr lang="en-US" sz="2400" b="0" dirty="0" err="1"/>
              <a:t>PamwinPlus</a:t>
            </a:r>
            <a:r>
              <a:rPr lang="en-US" sz="2400" b="0" dirty="0"/>
              <a:t> User Group |  10 September 2020</a:t>
            </a:r>
            <a:endParaRPr lang="en-GB" sz="2400" b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64AC573-A349-4C4D-ACDE-DD096BB2124E}"/>
              </a:ext>
            </a:extLst>
          </p:cNvPr>
          <p:cNvSpPr txBox="1">
            <a:spLocks/>
          </p:cNvSpPr>
          <p:nvPr/>
        </p:nvSpPr>
        <p:spPr>
          <a:xfrm>
            <a:off x="6389398" y="4820614"/>
            <a:ext cx="4684378" cy="67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r"/>
            <a:r>
              <a:rPr lang="en-US" sz="2000" dirty="0"/>
              <a:t>Matt Snuggs</a:t>
            </a:r>
          </a:p>
          <a:p>
            <a:pPr algn="r"/>
            <a:r>
              <a:rPr lang="en-US" sz="2000" b="0" dirty="0"/>
              <a:t>Associate Director (Product) | M3</a:t>
            </a:r>
            <a:endParaRPr lang="en-GB" sz="2000" b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7FC05A-32CD-4344-97D9-3946E7EDBD7E}"/>
              </a:ext>
            </a:extLst>
          </p:cNvPr>
          <p:cNvGrpSpPr/>
          <p:nvPr/>
        </p:nvGrpSpPr>
        <p:grpSpPr>
          <a:xfrm>
            <a:off x="4210332" y="6204473"/>
            <a:ext cx="4134181" cy="400110"/>
            <a:chOff x="892367" y="5551330"/>
            <a:chExt cx="4134181" cy="4001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DEEE5B-9009-43E2-BCDF-370D2160D360}"/>
                </a:ext>
              </a:extLst>
            </p:cNvPr>
            <p:cNvGrpSpPr/>
            <p:nvPr/>
          </p:nvGrpSpPr>
          <p:grpSpPr>
            <a:xfrm>
              <a:off x="892367" y="5551330"/>
              <a:ext cx="1994469" cy="400110"/>
              <a:chOff x="3927277" y="6070160"/>
              <a:chExt cx="1994469" cy="40011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177B08-90BF-49DB-93E0-B9D595EEFD98}"/>
                  </a:ext>
                </a:extLst>
              </p:cNvPr>
              <p:cNvSpPr/>
              <p:nvPr/>
            </p:nvSpPr>
            <p:spPr>
              <a:xfrm>
                <a:off x="4235054" y="6070160"/>
                <a:ext cx="1686692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2000" dirty="0">
                    <a:solidFill>
                      <a:srgbClr val="172B46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m3h.co.uk</a:t>
                </a: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A37916F-A6C3-4A98-8DBE-983013F70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27277" y="6116327"/>
                <a:ext cx="307777" cy="307777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8A61D9-6451-4B88-9B17-DC19F7B4A79F}"/>
                </a:ext>
              </a:extLst>
            </p:cNvPr>
            <p:cNvGrpSpPr/>
            <p:nvPr/>
          </p:nvGrpSpPr>
          <p:grpSpPr>
            <a:xfrm>
              <a:off x="2686885" y="5551330"/>
              <a:ext cx="2339663" cy="400110"/>
              <a:chOff x="3900615" y="6492974"/>
              <a:chExt cx="2339663" cy="40011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064C5AD-E6E1-49A3-9444-3C0755E7E901}"/>
                  </a:ext>
                </a:extLst>
              </p:cNvPr>
              <p:cNvSpPr/>
              <p:nvPr/>
            </p:nvSpPr>
            <p:spPr>
              <a:xfrm>
                <a:off x="4235054" y="6492974"/>
                <a:ext cx="2005224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2000" dirty="0">
                    <a:solidFill>
                      <a:srgbClr val="172B46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020 8274 4000</a:t>
                </a:r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0ADAF711-F866-4584-8900-0729E0449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00615" y="6512479"/>
                <a:ext cx="361099" cy="361099"/>
              </a:xfrm>
              <a:prstGeom prst="rect">
                <a:avLst/>
              </a:prstGeom>
            </p:spPr>
          </p:pic>
        </p:grp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90B3A3F2-CAA3-4B78-B650-5057692CCF70}"/>
              </a:ext>
            </a:extLst>
          </p:cNvPr>
          <p:cNvSpPr txBox="1">
            <a:spLocks/>
          </p:cNvSpPr>
          <p:nvPr/>
        </p:nvSpPr>
        <p:spPr>
          <a:xfrm>
            <a:off x="1118226" y="4820615"/>
            <a:ext cx="4684378" cy="67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2000" dirty="0"/>
              <a:t>Sundeep Heer</a:t>
            </a:r>
          </a:p>
          <a:p>
            <a:r>
              <a:rPr lang="en-US" sz="2000" b="0" dirty="0"/>
              <a:t>Head of Implementation| M3</a:t>
            </a:r>
          </a:p>
          <a:p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28672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Post Approval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Save as version – pick &amp; mix originals or outturns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B6A87-6EC7-4D84-B103-2BD7FC4FA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 b="3148"/>
          <a:stretch/>
        </p:blipFill>
        <p:spPr>
          <a:xfrm>
            <a:off x="723901" y="2543184"/>
            <a:ext cx="5959454" cy="340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05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Post Approval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Switch Tenure 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Save as first to create an unlocked appraisal and then Switch Tenure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Carbon copy of the unlocked appraisal with the ability to change tenure details </a:t>
            </a:r>
            <a:r>
              <a:rPr lang="en-GB" b="1" dirty="0"/>
              <a:t>AND</a:t>
            </a:r>
            <a:r>
              <a:rPr lang="en-GB" dirty="0"/>
              <a:t> the tenure (template)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Still able to change units, costs, timetable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Useful for doing multiple appraisals for similar sites/offers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lvl="1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E675C-824C-4CD5-925D-4A1D11BB6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6" y="2544032"/>
            <a:ext cx="6151397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7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B933-6ADE-4398-8AD7-1CA1990C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Assumption Changes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4542-6EA5-4753-9332-B1414FBE9F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Inflation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Interest Rates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Discount Rates &amp; Periods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Revenue Costs </a:t>
            </a:r>
          </a:p>
          <a:p>
            <a:endParaRPr lang="en-GB" dirty="0"/>
          </a:p>
          <a:p>
            <a:endParaRPr lang="en-GB" dirty="0"/>
          </a:p>
          <a:p>
            <a:pPr marL="742950" indent="-742950">
              <a:buAutoNum type="arabicPeriod"/>
            </a:pPr>
            <a:r>
              <a:rPr lang="en-GB" dirty="0"/>
              <a:t>Create new templates for new projects</a:t>
            </a:r>
          </a:p>
          <a:p>
            <a:pPr marL="742950" indent="-742950">
              <a:buAutoNum type="arabicPeriod"/>
            </a:pPr>
            <a:endParaRPr lang="en-GB" dirty="0"/>
          </a:p>
          <a:p>
            <a:pPr marL="742950" indent="-742950">
              <a:buAutoNum type="arabicPeriod"/>
            </a:pPr>
            <a:r>
              <a:rPr lang="en-GB" dirty="0">
                <a:latin typeface="Roboto"/>
                <a:ea typeface="Roboto"/>
              </a:rPr>
              <a:t>Live sensitivity through the Appraisal Calculation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 descr="A close up of a street sign&#10;&#10;Description automatically generated">
            <a:extLst>
              <a:ext uri="{FF2B5EF4-FFF2-40B4-BE49-F238E27FC236}">
                <a16:creationId xmlns:a16="http://schemas.microsoft.com/office/drawing/2014/main" id="{ED7A5944-972D-47F2-9E5D-D1891E8B2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00243" y="2952489"/>
            <a:ext cx="3358815" cy="22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0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F249-CE8C-45B1-B2F7-B23D0771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903606"/>
            <a:ext cx="4627153" cy="1961308"/>
          </a:xfrm>
        </p:spPr>
        <p:txBody>
          <a:bodyPr>
            <a:normAutofit/>
          </a:bodyPr>
          <a:lstStyle/>
          <a:p>
            <a:r>
              <a:rPr lang="en-GB" dirty="0"/>
              <a:t>Snapshots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794F-DF7C-4D6F-A5C9-73FF06A79A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13513" y="842963"/>
            <a:ext cx="5413375" cy="573055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Automatically taken at change in status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Read-only</a:t>
            </a:r>
          </a:p>
          <a:p>
            <a:pPr lvl="1"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Appraisal Calculation can be viewed as it was when the snapshot was taken</a:t>
            </a:r>
          </a:p>
          <a:p>
            <a:pPr lvl="0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56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D3EB-C8E8-4037-93FD-2EE9D858A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5E15CD-8E2D-4D72-920C-9D40D4C2B7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Pamwin User Group|  10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615462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71A6-EB69-45DB-B36E-983212C9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1567544"/>
            <a:ext cx="9753600" cy="1741712"/>
          </a:xfrm>
        </p:spPr>
        <p:txBody>
          <a:bodyPr>
            <a:normAutofit fontScale="90000"/>
          </a:bodyPr>
          <a:lstStyle/>
          <a:p>
            <a:r>
              <a:rPr lang="en-GB" dirty="0"/>
              <a:t>… A (very) quick history of Social Housing Development.</a:t>
            </a:r>
          </a:p>
        </p:txBody>
      </p:sp>
    </p:spTree>
    <p:extLst>
      <p:ext uri="{BB962C8B-B14F-4D97-AF65-F5344CB8AC3E}">
        <p14:creationId xmlns:p14="http://schemas.microsoft.com/office/powerpoint/2010/main" val="52775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F249-CE8C-45B1-B2F7-B23D0771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880951"/>
            <a:ext cx="5553074" cy="1961308"/>
          </a:xfrm>
        </p:spPr>
        <p:txBody>
          <a:bodyPr>
            <a:normAutofit/>
          </a:bodyPr>
          <a:lstStyle/>
          <a:p>
            <a:r>
              <a:rPr lang="en-GB" dirty="0"/>
              <a:t>The Early Years.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794F-DF7C-4D6F-A5C9-73FF06A79A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13513" y="842963"/>
            <a:ext cx="5413375" cy="439959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Small Sites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Mostly S106 procurement</a:t>
            </a:r>
          </a:p>
          <a:p>
            <a:pPr lvl="1"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Limited to rent points(?)/ target rent. Very little mixed tenure</a:t>
            </a:r>
          </a:p>
          <a:p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221E4FC-DC11-4CA5-AD32-3D77233627A0}"/>
              </a:ext>
            </a:extLst>
          </p:cNvPr>
          <p:cNvSpPr txBox="1">
            <a:spLocks/>
          </p:cNvSpPr>
          <p:nvPr/>
        </p:nvSpPr>
        <p:spPr>
          <a:xfrm>
            <a:off x="392973" y="3045823"/>
            <a:ext cx="5553074" cy="219673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Char char="•"/>
              <a:defRPr sz="36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PamKit</a:t>
            </a:r>
            <a:r>
              <a:rPr lang="en-GB" dirty="0">
                <a:solidFill>
                  <a:schemeClr val="bg1"/>
                </a:solidFill>
              </a:rPr>
              <a:t> is born out of necessity to appraise and value long term rented stock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48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F249-CE8C-45B1-B2F7-B23D0771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880951"/>
            <a:ext cx="4627153" cy="1961308"/>
          </a:xfrm>
        </p:spPr>
        <p:txBody>
          <a:bodyPr>
            <a:normAutofit/>
          </a:bodyPr>
          <a:lstStyle/>
          <a:p>
            <a:r>
              <a:rPr lang="en-GB" dirty="0"/>
              <a:t>1990s onwards...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794F-DF7C-4D6F-A5C9-73FF06A79A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13513" y="842963"/>
            <a:ext cx="5413375" cy="573055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Exploring land led options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New Tenures – Shared Ownership, Keyworker Intermediate Rent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Changing Grant regimes – Capital vs. Revenue funding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concept of a Development </a:t>
            </a:r>
            <a:r>
              <a:rPr lang="en-US" b="0" dirty="0" err="1"/>
              <a:t>Programme</a:t>
            </a:r>
            <a:r>
              <a:rPr lang="en-US" b="0" dirty="0"/>
              <a:t> </a:t>
            </a:r>
            <a:r>
              <a:rPr lang="en-US" dirty="0"/>
              <a:t>become reality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81FCE9-15C8-48F4-8B2D-D788AB32493F}"/>
              </a:ext>
            </a:extLst>
          </p:cNvPr>
          <p:cNvSpPr txBox="1">
            <a:spLocks/>
          </p:cNvSpPr>
          <p:nvPr/>
        </p:nvSpPr>
        <p:spPr>
          <a:xfrm>
            <a:off x="392973" y="3045823"/>
            <a:ext cx="5553074" cy="21967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Char char="•"/>
              <a:defRPr sz="36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Pamkit</a:t>
            </a:r>
            <a:r>
              <a:rPr lang="en-GB" dirty="0">
                <a:solidFill>
                  <a:schemeClr val="bg1"/>
                </a:solidFill>
              </a:rPr>
              <a:t> becomes Pamwin – desktop application and centralised database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79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F249-CE8C-45B1-B2F7-B23D0771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903606"/>
            <a:ext cx="4627153" cy="1961308"/>
          </a:xfrm>
        </p:spPr>
        <p:txBody>
          <a:bodyPr>
            <a:normAutofit/>
          </a:bodyPr>
          <a:lstStyle/>
          <a:p>
            <a:r>
              <a:rPr lang="en-GB" dirty="0"/>
              <a:t>Into the new </a:t>
            </a:r>
            <a:r>
              <a:rPr lang="en-GB" dirty="0" err="1"/>
              <a:t>millenium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794F-DF7C-4D6F-A5C9-73FF06A79A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13513" y="842963"/>
            <a:ext cx="5413375" cy="5730557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HAs finding their feet in funding markets, bonds, </a:t>
            </a:r>
            <a:r>
              <a:rPr lang="en-US" dirty="0" err="1"/>
              <a:t>etc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Outright Sale to cross-</a:t>
            </a:r>
            <a:r>
              <a:rPr lang="en-US" dirty="0" err="1"/>
              <a:t>subsidise</a:t>
            </a:r>
            <a:r>
              <a:rPr lang="en-US" dirty="0"/>
              <a:t> Social Purpose</a:t>
            </a:r>
          </a:p>
          <a:p>
            <a:pPr lvl="1"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Direct purchase and assembly of larger sites, JVs, SPVs,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0"/>
            <a:endParaRPr lang="en-US" dirty="0"/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81FCE9-15C8-48F4-8B2D-D788AB32493F}"/>
              </a:ext>
            </a:extLst>
          </p:cNvPr>
          <p:cNvSpPr txBox="1">
            <a:spLocks/>
          </p:cNvSpPr>
          <p:nvPr/>
        </p:nvSpPr>
        <p:spPr>
          <a:xfrm>
            <a:off x="392973" y="3045823"/>
            <a:ext cx="5553074" cy="21967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Char char="•"/>
              <a:defRPr sz="36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Pamwin becomes Pamwin Plus – multi-tenure and flexible to the changing regulatory and funding markets.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6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R word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728AA6D-63A2-4D28-9CD6-2CA16403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6" y="345440"/>
            <a:ext cx="7837714" cy="685800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B64CB01-D8DF-4F01-BD67-07B7BF4531D7}"/>
              </a:ext>
            </a:extLst>
          </p:cNvPr>
          <p:cNvSpPr txBox="1">
            <a:spLocks/>
          </p:cNvSpPr>
          <p:nvPr/>
        </p:nvSpPr>
        <p:spPr>
          <a:xfrm>
            <a:off x="542926" y="2053920"/>
            <a:ext cx="5553074" cy="25861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172B46"/>
              </a:buClr>
              <a:buSzPct val="120000"/>
              <a:buFont typeface="Arial" panose="020B0604020202020204" pitchFamily="34" charset="0"/>
              <a:buChar char="•"/>
              <a:defRPr sz="3600" b="1" kern="1200">
                <a:solidFill>
                  <a:srgbClr val="172B46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B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Costs at Risk</a:t>
            </a:r>
          </a:p>
          <a:p>
            <a:r>
              <a:rPr lang="en-GB" dirty="0">
                <a:solidFill>
                  <a:schemeClr val="bg1"/>
                </a:solidFill>
              </a:rPr>
              <a:t>Exposure to Market</a:t>
            </a: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Socio-political uncertainty (The C word)</a:t>
            </a:r>
          </a:p>
        </p:txBody>
      </p:sp>
    </p:spTree>
    <p:extLst>
      <p:ext uri="{BB962C8B-B14F-4D97-AF65-F5344CB8AC3E}">
        <p14:creationId xmlns:p14="http://schemas.microsoft.com/office/powerpoint/2010/main" val="7507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71A6-EB69-45DB-B36E-983212C9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1" y="512717"/>
            <a:ext cx="9753600" cy="1966226"/>
          </a:xfrm>
        </p:spPr>
        <p:txBody>
          <a:bodyPr/>
          <a:lstStyle/>
          <a:p>
            <a:r>
              <a:rPr lang="en-US" dirty="0"/>
              <a:t>“What’s </a:t>
            </a:r>
            <a:r>
              <a:rPr lang="en-US" dirty="0" err="1"/>
              <a:t>Pamwin</a:t>
            </a:r>
            <a:r>
              <a:rPr lang="en-US" dirty="0"/>
              <a:t> Plus ever done for us?”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4BAF8-D3CF-48C5-90D9-68B34D32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81" y="266455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70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EAF-9E2A-42D0-A58A-7BA77BA4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842852"/>
            <a:ext cx="5553074" cy="3241468"/>
          </a:xfrm>
        </p:spPr>
        <p:txBody>
          <a:bodyPr>
            <a:normAutofit fontScale="90000"/>
          </a:bodyPr>
          <a:lstStyle/>
          <a:p>
            <a:r>
              <a:rPr lang="en-GB" dirty="0"/>
              <a:t>Cost at Risk - </a:t>
            </a:r>
            <a:br>
              <a:rPr lang="en-GB" dirty="0"/>
            </a:br>
            <a:r>
              <a:rPr lang="en-GB" dirty="0"/>
              <a:t>Posting to unapproved schemes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F37A05-9E9B-47A5-92B8-BB4065860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giphy">
            <a:hlinkClick r:id="" action="ppaction://media"/>
            <a:extLst>
              <a:ext uri="{FF2B5EF4-FFF2-40B4-BE49-F238E27FC236}">
                <a16:creationId xmlns:a16="http://schemas.microsoft.com/office/drawing/2014/main" id="{3AC1F8B8-D68A-4BEF-A271-950F3236C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76" y="2615335"/>
            <a:ext cx="6089218" cy="3399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805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1600" dirty="0">
            <a:solidFill>
              <a:srgbClr val="172B46"/>
            </a:solidFill>
            <a:latin typeface="Roboto Light" panose="02000000000000000000" pitchFamily="2" charset="0"/>
            <a:ea typeface="Roboto Light" panose="02000000000000000000" pitchFamily="2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603</Words>
  <Application>Microsoft Office PowerPoint</Application>
  <PresentationFormat>Widescreen</PresentationFormat>
  <Paragraphs>122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 Light</vt:lpstr>
      <vt:lpstr>Roboto</vt:lpstr>
      <vt:lpstr>Roboto Black</vt:lpstr>
      <vt:lpstr>Roboto Light</vt:lpstr>
      <vt:lpstr>Calibri</vt:lpstr>
      <vt:lpstr>Office Theme</vt:lpstr>
      <vt:lpstr>M3Pamwin Plus User Group</vt:lpstr>
      <vt:lpstr>Session 1 Adjusting and reporting on your new programme</vt:lpstr>
      <vt:lpstr>… A (very) quick history of Social Housing Development.</vt:lpstr>
      <vt:lpstr>The Early Years.</vt:lpstr>
      <vt:lpstr>1990s onwards...</vt:lpstr>
      <vt:lpstr>Into the new millenium</vt:lpstr>
      <vt:lpstr>The R word</vt:lpstr>
      <vt:lpstr>“What’s Pamwin Plus ever done for us?”</vt:lpstr>
      <vt:lpstr>Cost at Risk -  Posting to unapproved schemes</vt:lpstr>
      <vt:lpstr>Multi Tenure, multi-phased sites</vt:lpstr>
      <vt:lpstr>Unit Mix changes – Unadoption / Readoption?</vt:lpstr>
      <vt:lpstr>Approvals process</vt:lpstr>
      <vt:lpstr>Approvals process</vt:lpstr>
      <vt:lpstr>Project &amp; Programme Changes  </vt:lpstr>
      <vt:lpstr>Scenarios, options &amp; what if </vt:lpstr>
      <vt:lpstr>Appraisal changes     </vt:lpstr>
      <vt:lpstr>Appraisal changes     </vt:lpstr>
      <vt:lpstr>Appraisal changes     </vt:lpstr>
      <vt:lpstr>Post Approval changes     </vt:lpstr>
      <vt:lpstr>Post Approval changes     </vt:lpstr>
      <vt:lpstr>Post Approval changes     </vt:lpstr>
      <vt:lpstr>Assumption Changes     </vt:lpstr>
      <vt:lpstr>Snapshots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Jonathan Ramos</dc:creator>
  <cp:lastModifiedBy>Matt Snuggs</cp:lastModifiedBy>
  <cp:revision>429</cp:revision>
  <dcterms:created xsi:type="dcterms:W3CDTF">2019-10-25T12:10:47Z</dcterms:created>
  <dcterms:modified xsi:type="dcterms:W3CDTF">2020-09-10T08:55:24Z</dcterms:modified>
</cp:coreProperties>
</file>