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21" r:id="rId2"/>
    <p:sldId id="2750" r:id="rId3"/>
    <p:sldId id="2744" r:id="rId4"/>
    <p:sldId id="2747" r:id="rId5"/>
    <p:sldId id="2748" r:id="rId6"/>
    <p:sldId id="2753" r:id="rId7"/>
    <p:sldId id="2754" r:id="rId8"/>
    <p:sldId id="2755" r:id="rId9"/>
    <p:sldId id="2736" r:id="rId10"/>
  </p:sldIdLst>
  <p:sldSz cx="12192000" cy="6858000"/>
  <p:notesSz cx="9144000" cy="6858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Roboto" panose="020B0604020202020204" charset="0"/>
      <p:regular r:id="rId19"/>
      <p:bold r:id="rId20"/>
      <p:italic r:id="rId21"/>
      <p:boldItalic r:id="rId22"/>
    </p:embeddedFont>
    <p:embeddedFont>
      <p:font typeface="Roboto Black" panose="020B0604020202020204" charset="0"/>
      <p:bold r:id="rId23"/>
      <p:boldItalic r:id="rId24"/>
    </p:embeddedFont>
    <p:embeddedFont>
      <p:font typeface="Roboto Light" panose="020B060402020202020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9" userDrawn="1">
          <p15:clr>
            <a:srgbClr val="A4A3A4"/>
          </p15:clr>
        </p15:guide>
        <p15:guide id="2" pos="5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ndeep Heer" initials="SH" lastIdx="1" clrIdx="0">
    <p:extLst>
      <p:ext uri="{19B8F6BF-5375-455C-9EA6-DF929625EA0E}">
        <p15:presenceInfo xmlns:p15="http://schemas.microsoft.com/office/powerpoint/2012/main" userId="S::sundeep.heer@m3h.co.uk::4e849e40-fdc6-4270-a803-a7b177e983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B46"/>
    <a:srgbClr val="5B7FB1"/>
    <a:srgbClr val="D9D9D9"/>
    <a:srgbClr val="A2B2D2"/>
    <a:srgbClr val="003C64"/>
    <a:srgbClr val="005996"/>
    <a:srgbClr val="EFEFEF"/>
    <a:srgbClr val="0747A6"/>
    <a:srgbClr val="002D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67685" autoAdjust="0"/>
  </p:normalViewPr>
  <p:slideViewPr>
    <p:cSldViewPr snapToGrid="0">
      <p:cViewPr varScale="1">
        <p:scale>
          <a:sx n="68" d="100"/>
          <a:sy n="68" d="100"/>
        </p:scale>
        <p:origin x="96" y="204"/>
      </p:cViewPr>
      <p:guideLst>
        <p:guide orient="horz" pos="2319"/>
        <p:guide pos="5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5" d="100"/>
          <a:sy n="115" d="100"/>
        </p:scale>
        <p:origin x="241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75CE71-8B80-48B0-8A8D-8171BDC3B1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352B39-E884-4646-83DE-1A29086292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A10BA-FC51-4659-9374-BC98776ABC57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9DA9E-0C9B-4BE5-B740-314AA7A4C1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2D82B-0859-488D-9CDD-781BFF06E7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DBE90-B89A-4F93-BDD3-9D83D6FC2A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246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E6A7F-FE4C-4DF2-A644-F480E6FCCEF8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518C0-2DCA-4DAA-9755-4CC2F7BE7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8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639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247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625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19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025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741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970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269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518C0-2DCA-4DAA-9755-4CC2F7BE775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95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E0866D3-A2C7-4920-8645-962664F44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3" y="5394822"/>
            <a:ext cx="2634247" cy="8242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3C4AAA-7124-424A-AB0A-1C6DC84A6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User Group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0114E45-56BF-48B6-B75B-ADB1EC7593A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11249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03 December 2019  |  The Crystal,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166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104520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CE66A3-487E-4AD8-AE68-45AFE2553399}"/>
              </a:ext>
            </a:extLst>
          </p:cNvPr>
          <p:cNvSpPr/>
          <p:nvPr userDrawn="1"/>
        </p:nvSpPr>
        <p:spPr>
          <a:xfrm>
            <a:off x="1452562" y="-857250"/>
            <a:ext cx="360000" cy="360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9" y="3841751"/>
            <a:ext cx="10104522" cy="9949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But some may require a subtitle. Please use this template instead. This can have a max of 2 lines of text.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BBE1F08-CB2A-411B-88E9-2D96893936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104519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9E385CF-2882-46DF-9B7E-B21FD0FED5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53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255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040352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9" y="3841751"/>
            <a:ext cx="10040354" cy="9606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But some may require a subtitle. Please use this template instead. This can have a max of 2 lines of text.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153F28-B921-4703-92B6-AB53294B8F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040351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8179504-70FA-4E29-9BAD-4C81A4C142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84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light) with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161025"/>
            <a:ext cx="10032330" cy="265245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4FA3F-89F7-4CC2-86C7-7141F3F338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898" y="3841751"/>
            <a:ext cx="10032333" cy="99494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But some may require a subtitle. Please use this template instead. This can have a max of 2 lines of text.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DC5A9E8-AF9B-4EB6-AD98-75DC28ED2A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23066"/>
            <a:ext cx="10032329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B9D2D-ADD9-401A-A9F2-58AD879C53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38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56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the title for this bullet list, max 3-4 lines.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</a:t>
            </a:r>
            <a:r>
              <a:rPr lang="en-US" dirty="0" err="1"/>
              <a:t>bulletlist</a:t>
            </a:r>
            <a:r>
              <a:rPr lang="en-US" dirty="0"/>
              <a:t> title.</a:t>
            </a:r>
          </a:p>
          <a:p>
            <a:pPr lvl="1"/>
            <a:r>
              <a:rPr lang="en-US" dirty="0"/>
              <a:t>This is the inner paragraph.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r>
              <a:rPr lang="en-US" dirty="0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2A4FAA0-9E51-4693-A67D-859091EAC4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88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the title for this bullet list, max 3-4 lines.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6C4EEF-604E-44C5-B633-37A75FDE6AE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</a:t>
            </a:r>
            <a:r>
              <a:rPr lang="en-US" dirty="0" err="1"/>
              <a:t>bulletlist</a:t>
            </a:r>
            <a:r>
              <a:rPr lang="en-US" dirty="0"/>
              <a:t> title.</a:t>
            </a:r>
          </a:p>
          <a:p>
            <a:pPr lvl="1"/>
            <a:r>
              <a:rPr lang="en-US" dirty="0"/>
              <a:t>This is the inner paragraph.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r>
              <a:rPr lang="en-US" dirty="0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2921008-271B-4215-837A-DBAE211750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633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(white)"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the title for this list items, max 3-4 lines.</a:t>
            </a: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30325C2-0DCB-4981-AD50-908C1D3146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 dirty="0"/>
              <a:t>This is a </a:t>
            </a:r>
            <a:r>
              <a:rPr lang="en-US" dirty="0" err="1"/>
              <a:t>bulletlist</a:t>
            </a:r>
            <a:r>
              <a:rPr lang="en-US" dirty="0"/>
              <a:t> title.</a:t>
            </a:r>
          </a:p>
          <a:p>
            <a:pPr lvl="1"/>
            <a:r>
              <a:rPr lang="en-US" dirty="0"/>
              <a:t>This is the inner paragraph.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This is another bullet list title. Max 2 lines please.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the inner paragraph. Ideally, description text is kept at a max 2-3 lines.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r>
              <a:rPr lang="en-US" dirty="0"/>
              <a:t>Last bullet list item.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If you need more items on your list, just duplicate the slide, keep the title, and add your items to the list on the next slide.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7E2CB0-C366-4C4C-BC99-E3942D41E9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6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You may use this for </a:t>
            </a:r>
            <a:r>
              <a:rPr lang="en-US" dirty="0" err="1"/>
              <a:t>pragraphs</a:t>
            </a:r>
            <a:r>
              <a:rPr lang="en-US" dirty="0"/>
              <a:t> too.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Integer vestibulum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vel dictum nisi. 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E8FE3D5-6EFC-4786-8370-E180E88ECB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027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257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You may use this for </a:t>
            </a:r>
            <a:r>
              <a:rPr lang="en-US" dirty="0" err="1"/>
              <a:t>pragraphs</a:t>
            </a:r>
            <a:r>
              <a:rPr lang="en-US" dirty="0"/>
              <a:t> too.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Integer vestibulum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vel dictum nisi.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0FF7251-3F6E-4C86-BC62-A759884EFC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67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1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You may use this for paragraphs too.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7181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 dirty="0"/>
              <a:t>This is a sub title.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. Integer vestibulum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et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vel dictum nisi. 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B5A8AA4-9AE3-41F0-BF2C-1D976BE7E3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43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more traditional bullet list.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 You may remove this if not required.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ECAEF30-15BD-41D9-9171-C01D2B29C2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15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6E0866D3-A2C7-4920-8645-962664F44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3" y="5394822"/>
            <a:ext cx="2634247" cy="82425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1D9A34B-C9DB-4314-9EC3-6C20CC0EF9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User Group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BAA301F-771E-43A5-BCE5-176694A235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02623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03 December 2019  |  The Crystal,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234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more traditional bullet list.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This is a sub title. You may remove this if not required.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67FBFC9-8F7E-4F70-8E8D-47EC341EC5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89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more traditional bullet list.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21C6D-0603-4F09-AC44-AC59D49BC7A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13513" y="842963"/>
            <a:ext cx="5413375" cy="58435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172B46"/>
                </a:solidFill>
              </a:defRPr>
            </a:lvl1pPr>
            <a:lvl2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solidFill>
                  <a:srgbClr val="172B46"/>
                </a:solidFill>
              </a:defRPr>
            </a:lvl2pPr>
          </a:lstStyle>
          <a:p>
            <a:pPr lvl="0"/>
            <a:r>
              <a:rPr lang="en-US" dirty="0"/>
              <a:t>This is a sub title. You may remove this if not required.</a:t>
            </a:r>
          </a:p>
          <a:p>
            <a:pPr lvl="1"/>
            <a:r>
              <a:rPr lang="en-US" dirty="0"/>
              <a:t>This is the inner paragraph. You may take out the highlighted sub title if not required.</a:t>
            </a:r>
          </a:p>
          <a:p>
            <a:pPr lvl="1"/>
            <a:r>
              <a:rPr lang="en-US" dirty="0" err="1"/>
              <a:t>Proin</a:t>
            </a:r>
            <a:r>
              <a:rPr lang="en-US" dirty="0"/>
              <a:t> non </a:t>
            </a:r>
            <a:r>
              <a:rPr lang="en-US" dirty="0" err="1"/>
              <a:t>velit</a:t>
            </a:r>
            <a:r>
              <a:rPr lang="en-US" dirty="0"/>
              <a:t> ac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vulputa</a:t>
            </a:r>
            <a:endParaRPr lang="en-US" dirty="0"/>
          </a:p>
          <a:p>
            <a:pPr lvl="1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blandit</a:t>
            </a:r>
            <a:r>
              <a:rPr lang="en-US" dirty="0"/>
              <a:t> semper </a:t>
            </a:r>
            <a:r>
              <a:rPr lang="en-US" dirty="0" err="1"/>
              <a:t>lacus</a:t>
            </a:r>
            <a:r>
              <a:rPr lang="en-US" dirty="0"/>
              <a:t>. Maecenas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. 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EE5491-CD5B-44F0-9510-537A8D364E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38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9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update image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A3315FD-D6E0-45B7-98DC-873483BB57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E8AAB6F-C0B7-4AC5-A165-FD61D4F333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D79A930-9087-489F-91F7-A69AC0EA4C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389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BBA5-445D-4A89-9824-F2D15CC3C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update image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B5524CF-117C-4F28-9FBA-8940F0BB4AB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96097C1-8DBC-4D55-B9B3-A54643FC6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86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8C203C8-CA23-4182-A3DD-30D346D862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24625" y="0"/>
            <a:ext cx="5667375" cy="6858000"/>
          </a:xfrm>
        </p:spPr>
        <p:txBody>
          <a:bodyPr anchor="b">
            <a:normAutofit/>
          </a:bodyPr>
          <a:lstStyle>
            <a:lvl1pPr marL="0" indent="0" algn="r">
              <a:buNone/>
              <a:defRPr sz="1000" b="1">
                <a:solidFill>
                  <a:srgbClr val="172B46"/>
                </a:solidFill>
              </a:defRPr>
            </a:lvl1pPr>
          </a:lstStyle>
          <a:p>
            <a:r>
              <a:rPr lang="en-GB" dirty="0"/>
              <a:t>Click to update image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83A5D-C0CE-4A02-AA01-6C3A8BC6A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32AE59E-043A-46F8-9B53-08A8EF98EE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842852"/>
            <a:ext cx="5553074" cy="2586148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A53CF93-96C6-4D84-B338-93184FF568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3429000"/>
            <a:ext cx="5553073" cy="1122362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8227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5C11AAE-F14B-4483-ADF4-BC0306969A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1412" y="6015149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98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ncy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92F93F-C146-449A-A197-0BB919D8DC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458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130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683A5D-C0CE-4A02-AA01-6C3A8BC6A3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528236-9D14-4313-99E2-8F9A0F188A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24" y="53144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8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97D6BFE-23AB-4A6A-A106-67E0C2A507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81412" y="6015149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96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(light)"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5ACDD27-8218-4664-963E-C00588A708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9354" y="5394821"/>
            <a:ext cx="2634246" cy="82425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E5605D-6AA0-4A15-B761-31655A27F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215189"/>
            <a:ext cx="10429875" cy="2595396"/>
          </a:xfrm>
        </p:spPr>
        <p:txBody>
          <a:bodyPr anchor="b">
            <a:normAutofit/>
          </a:bodyPr>
          <a:lstStyle>
            <a:lvl1pPr algn="ctr">
              <a:defRPr sz="96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M3 User Group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F254C55-32AF-40F4-A390-DD744A49125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6775" y="3810585"/>
            <a:ext cx="10439400" cy="519875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03 December 2019  |  The Crystal,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112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ABBA5-445D-4A89-9824-F2D15CC3C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553074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 to the right.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17973649-8B29-4DD6-B212-5EEE6AA21A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EE9AC6-4BE0-4488-A2BF-5C9A8A688D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24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79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6400B171-CC25-4A83-8EAE-66E32F07FD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2656" y="6015149"/>
            <a:ext cx="1786688" cy="559057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5688AE1D-D73F-4827-AD38-81C08F027A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468937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 to the right.</a:t>
            </a:r>
            <a:endParaRPr lang="en-GB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3F555ED5-C46B-4A55-A802-8425BBC18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097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right (whit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3A28714-3745-43B4-A2DD-21359DBB8B4F}"/>
              </a:ext>
            </a:extLst>
          </p:cNvPr>
          <p:cNvGrpSpPr>
            <a:grpSpLocks/>
          </p:cNvGrpSpPr>
          <p:nvPr userDrawn="1"/>
        </p:nvGrpSpPr>
        <p:grpSpPr>
          <a:xfrm>
            <a:off x="6254979" y="1411604"/>
            <a:ext cx="5275030" cy="4296907"/>
            <a:chOff x="4300539" y="1984376"/>
            <a:chExt cx="3589338" cy="289083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EF878208-F345-4722-8793-EFBC26A1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9B993A2-151F-46BE-80FE-FD4CDF0BF7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3D0BC38-5136-47CA-836B-31C557C9A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B3837B4A-4C19-4627-8F23-AFCA7A061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FB2BFD1-4BB9-457D-896F-467184F7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7D0FB80-51B6-49F9-BCE6-5AFB62050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4" name="Oval 11">
              <a:extLst>
                <a:ext uri="{FF2B5EF4-FFF2-40B4-BE49-F238E27FC236}">
                  <a16:creationId xmlns:a16="http://schemas.microsoft.com/office/drawing/2014/main" id="{FD8CCD99-A93E-4324-A433-0D850F860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5" name="Oval 12">
              <a:extLst>
                <a:ext uri="{FF2B5EF4-FFF2-40B4-BE49-F238E27FC236}">
                  <a16:creationId xmlns:a16="http://schemas.microsoft.com/office/drawing/2014/main" id="{E593D3F2-D387-4F94-A0C3-85D0E6A0D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7A32355C-C5F5-414F-8BB4-1C684C291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D4E861E3-3C89-4223-A1EE-1EC7063B1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F0A05F66-27C9-49A3-A183-66F6148F9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7AAE914-D516-45F0-8808-CAB73D485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2FEAEF65-C1DD-4203-A6F6-D931FF965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9" y="4154489"/>
              <a:ext cx="3578122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2" tIns="22851" rIns="45702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 Light"/>
              </a:endParaRPr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876B02A-4C2F-4AA0-8BBE-A0E030254B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83350" y="1654175"/>
            <a:ext cx="4818063" cy="273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en-GB" dirty="0"/>
              <a:t>Insert image here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B93A4F44-0428-4D20-BE14-FC7AEF868F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2656" y="6015149"/>
            <a:ext cx="1786688" cy="559057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441B3A8B-5CF5-4555-BEF9-C98B2A489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035117"/>
            <a:ext cx="5468937" cy="3402363"/>
          </a:xfrm>
        </p:spPr>
        <p:txBody>
          <a:bodyPr anchor="t">
            <a:normAutofit/>
          </a:bodyPr>
          <a:lstStyle>
            <a:lvl1pPr>
              <a:defRPr sz="60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This is a feature title with an image to the right.</a:t>
            </a:r>
            <a:endParaRPr lang="en-GB" dirty="0"/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E308998D-244A-4E4F-836C-C702242FEC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0" y="4457813"/>
            <a:ext cx="5468938" cy="125069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You may also add a short description here if required. Note that in most instances, a title should be enough.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28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2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Presentation title here.</a:t>
            </a:r>
            <a:br>
              <a:rPr lang="en-US" dirty="0"/>
            </a:br>
            <a:r>
              <a:rPr lang="en-US" dirty="0"/>
              <a:t>Some titles are longer.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40270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M3 User Group   |   03 December 2019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55A25396-3118-4ECD-B872-2D2FE8D6EE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1407" y="508031"/>
            <a:ext cx="2458800" cy="76936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E939A-C32E-468A-BE13-67C8F10F19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51A403E-14E0-4D96-ACDE-6DBCCD58DB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010AC7A-58F0-4746-8A79-C4FE1E9A02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068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Presentation title here.</a:t>
            </a:r>
            <a:br>
              <a:rPr lang="en-US" dirty="0"/>
            </a:br>
            <a:r>
              <a:rPr lang="en-US" dirty="0"/>
              <a:t>Some titles are longer.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23017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M3 User Group   |   03 December 2019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3F14BDC-3C05-47AD-ACEE-834DD6C3BA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1407" y="508031"/>
            <a:ext cx="2458800" cy="769361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E81ECB2-8CED-4360-9175-2E91CFD105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48500CF-1060-42A0-8DC7-40FA85C78C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31A7D0F-D8B3-4797-915D-0D4E036DC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297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956618-1001-45E2-8A7A-8E191099A4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6300" y="1303421"/>
            <a:ext cx="10429875" cy="2595396"/>
          </a:xfrm>
        </p:spPr>
        <p:txBody>
          <a:bodyPr anchor="b">
            <a:normAutofit/>
          </a:bodyPr>
          <a:lstStyle>
            <a:lvl1pPr algn="ctr">
              <a:defRPr sz="72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Presentation title here.</a:t>
            </a:r>
            <a:br>
              <a:rPr lang="en-US" dirty="0"/>
            </a:br>
            <a:r>
              <a:rPr lang="en-US" dirty="0"/>
              <a:t>Some titles are longer.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1AF0443-D3FA-42BF-9EBF-9D2C4FC534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76300" y="3898817"/>
            <a:ext cx="10439400" cy="474775"/>
          </a:xfrm>
        </p:spPr>
        <p:txBody>
          <a:bodyPr>
            <a:noAutofit/>
          </a:bodyPr>
          <a:lstStyle>
            <a:lvl1pPr marL="0" indent="0" algn="ctr">
              <a:buNone/>
              <a:defRPr sz="2000" b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M3 User Group   |   03 December 2019</a:t>
            </a:r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09A8242-6538-4778-B80E-AA551C3A8C73}"/>
              </a:ext>
            </a:extLst>
          </p:cNvPr>
          <p:cNvSpPr txBox="1">
            <a:spLocks/>
          </p:cNvSpPr>
          <p:nvPr userDrawn="1"/>
        </p:nvSpPr>
        <p:spPr>
          <a:xfrm>
            <a:off x="4771101" y="4769203"/>
            <a:ext cx="2640272" cy="274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rgbClr val="172B4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Presenters and chair</a:t>
            </a:r>
            <a:endParaRPr lang="en-GB" sz="1600" b="1" dirty="0">
              <a:solidFill>
                <a:srgbClr val="172B4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CB609EE-7823-4F5F-9A0A-8BFCDF1134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8039" y="5250453"/>
            <a:ext cx="810371" cy="814165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A4110E01-AC11-4C5E-99DB-F61AFBEF9DF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97723" y="5250453"/>
            <a:ext cx="810371" cy="814165"/>
          </a:xfrm>
          <a:prstGeom prst="flowChartConnector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614A5BBC-A2D2-44A7-9071-7EB2E4E0B2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9462" y="5250453"/>
            <a:ext cx="810371" cy="814165"/>
          </a:xfrm>
          <a:prstGeom prst="flowChartConnector">
            <a:avLst/>
          </a:prstGeom>
          <a:solidFill>
            <a:srgbClr val="D9D9D9"/>
          </a:solid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rgbClr val="172B46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DBB858-C19D-41CD-8BAF-0681ECA07C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2266" y="512424"/>
            <a:ext cx="2457941" cy="769093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D05E10-2C50-4AD6-8AA3-68173D3BD6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8747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55FF91B-72D2-45F9-A158-B39144455E8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153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76C7003-74C6-4970-A064-6EBDACB194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5596" y="6200775"/>
            <a:ext cx="1331495" cy="273050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351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C0980B5-8B8D-4C13-AD92-0FA2FA809B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EF19992-B615-41AC-87F2-1EAE698BEC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62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dark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chemeClr val="bg2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A07712-D1EF-4413-B45D-D4F84F6344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ECC512-1B07-406C-846B-B547A37EB6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625" y="6002081"/>
            <a:ext cx="1786688" cy="55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19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(l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1D975-A3D0-405B-A81F-B77058DF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901" y="1343030"/>
            <a:ext cx="9753600" cy="3009896"/>
          </a:xfrm>
        </p:spPr>
        <p:txBody>
          <a:bodyPr anchor="b">
            <a:normAutofit/>
          </a:bodyPr>
          <a:lstStyle>
            <a:lvl1pPr>
              <a:defRPr sz="6000" b="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r>
              <a:rPr lang="en-US" dirty="0"/>
              <a:t>Some section will not need anything more than a title.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96189-F55D-42E8-A9C1-4170E74F32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3901" y="423066"/>
            <a:ext cx="9753600" cy="41592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72B46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dirty="0"/>
              <a:t>Note:</a:t>
            </a:r>
            <a:endParaRPr lang="en-GB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8605C20-5249-4971-A01A-103E9E1F7C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5972129"/>
            <a:ext cx="1810752" cy="62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66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8D80D4-05AC-410F-9A72-3BD6DF7BF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F5700-6B05-4B71-9A10-05D8F2C60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013D6-D620-4625-A49E-0A5388C7EF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F22A3-7796-4D8E-8CE6-EA0CA25085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24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55" r:id="rId4"/>
    <p:sldLayoutId id="2147483665" r:id="rId5"/>
    <p:sldLayoutId id="2147483666" r:id="rId6"/>
    <p:sldLayoutId id="2147483671" r:id="rId7"/>
    <p:sldLayoutId id="2147483672" r:id="rId8"/>
    <p:sldLayoutId id="2147483670" r:id="rId9"/>
    <p:sldLayoutId id="2147483680" r:id="rId10"/>
    <p:sldLayoutId id="2147483679" r:id="rId11"/>
    <p:sldLayoutId id="2147483678" r:id="rId12"/>
    <p:sldLayoutId id="2147483677" r:id="rId13"/>
    <p:sldLayoutId id="2147483675" r:id="rId14"/>
    <p:sldLayoutId id="2147483676" r:id="rId15"/>
    <p:sldLayoutId id="2147483681" r:id="rId16"/>
    <p:sldLayoutId id="2147483682" r:id="rId17"/>
    <p:sldLayoutId id="2147483683" r:id="rId18"/>
    <p:sldLayoutId id="2147483690" r:id="rId19"/>
    <p:sldLayoutId id="2147483691" r:id="rId20"/>
    <p:sldLayoutId id="2147483692" r:id="rId21"/>
    <p:sldLayoutId id="2147483673" r:id="rId22"/>
    <p:sldLayoutId id="2147483688" r:id="rId23"/>
    <p:sldLayoutId id="2147483689" r:id="rId24"/>
    <p:sldLayoutId id="2147483694" r:id="rId25"/>
    <p:sldLayoutId id="2147483695" r:id="rId26"/>
    <p:sldLayoutId id="2147483700" r:id="rId27"/>
    <p:sldLayoutId id="2147483699" r:id="rId28"/>
    <p:sldLayoutId id="2147483693" r:id="rId29"/>
    <p:sldLayoutId id="2147483696" r:id="rId30"/>
    <p:sldLayoutId id="2147483697" r:id="rId31"/>
    <p:sldLayoutId id="2147483698" r:id="rId3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172B46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Clr>
          <a:srgbClr val="172B46"/>
        </a:buClr>
        <a:buSzPct val="120000"/>
        <a:buFont typeface="Arial" panose="020B0604020202020204" pitchFamily="34" charset="0"/>
        <a:buChar char="•"/>
        <a:defRPr sz="3600" b="1" kern="1200">
          <a:solidFill>
            <a:srgbClr val="172B46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72B46"/>
          </a:solidFill>
          <a:latin typeface="Roboto Light" panose="02000000000000000000" pitchFamily="2" charset="0"/>
          <a:ea typeface="Roboto Light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8CC42-A3FE-4BF7-8836-FA0EFAE1B3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6300" y="444617"/>
            <a:ext cx="10725674" cy="3365968"/>
          </a:xfrm>
        </p:spPr>
        <p:txBody>
          <a:bodyPr>
            <a:normAutofit/>
          </a:bodyPr>
          <a:lstStyle/>
          <a:p>
            <a:r>
              <a:rPr lang="en-US" dirty="0"/>
              <a:t>Welcome </a:t>
            </a:r>
            <a:br>
              <a:rPr lang="en-US" dirty="0"/>
            </a:br>
            <a:r>
              <a:rPr lang="en-US" sz="5000" dirty="0"/>
              <a:t>Pamwin Plus User Group</a:t>
            </a:r>
            <a:br>
              <a:rPr lang="en-US" sz="5000" dirty="0"/>
            </a:br>
            <a:br>
              <a:rPr lang="en-US" sz="5000" dirty="0"/>
            </a:br>
            <a:r>
              <a:rPr lang="en-US" sz="4000" dirty="0"/>
              <a:t>Session starts 1.30pm</a:t>
            </a: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114388-D99D-4B34-A529-9386E9466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6300" y="4808875"/>
            <a:ext cx="10439400" cy="502623"/>
          </a:xfrm>
        </p:spPr>
        <p:txBody>
          <a:bodyPr/>
          <a:lstStyle/>
          <a:p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September 2020|  Online Zoom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315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B933-6ADE-4398-8AD7-1CA1990CA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1" y="842851"/>
            <a:ext cx="4493364" cy="4475769"/>
          </a:xfrm>
        </p:spPr>
        <p:txBody>
          <a:bodyPr>
            <a:normAutofit/>
          </a:bodyPr>
          <a:lstStyle/>
          <a:p>
            <a:r>
              <a:rPr lang="en-GB" dirty="0" err="1"/>
              <a:t>PanConnect</a:t>
            </a:r>
            <a:r>
              <a:rPr lang="en-GB" dirty="0"/>
              <a:t>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84542-6EA5-4753-9332-B1414FBE9F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38670" y="490538"/>
            <a:ext cx="6807269" cy="571817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300" dirty="0"/>
              <a:t>Mobile solution for </a:t>
            </a:r>
            <a:r>
              <a:rPr lang="en-GB" sz="3300" dirty="0" err="1"/>
              <a:t>Pamwin</a:t>
            </a:r>
            <a:endParaRPr lang="en-GB" sz="33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300" dirty="0"/>
              <a:t>From the app update: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GB" sz="1700" dirty="0"/>
              <a:t>Timetable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GB" sz="1700" dirty="0"/>
              <a:t>Unit outturn values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GB" sz="1700" dirty="0"/>
              <a:t>Custom fields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GB" sz="1700" dirty="0"/>
              <a:t>Notes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GB" sz="1700" dirty="0"/>
              <a:t>…and more coming soon!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300" dirty="0" err="1"/>
              <a:t>Pamwin</a:t>
            </a:r>
            <a:r>
              <a:rPr lang="en-GB" sz="3300" dirty="0"/>
              <a:t> reforecasts and updates any data dependencies</a:t>
            </a:r>
          </a:p>
          <a:p>
            <a:endParaRPr lang="en-GB" sz="3300" dirty="0"/>
          </a:p>
        </p:txBody>
      </p:sp>
    </p:spTree>
    <p:extLst>
      <p:ext uri="{BB962C8B-B14F-4D97-AF65-F5344CB8AC3E}">
        <p14:creationId xmlns:p14="http://schemas.microsoft.com/office/powerpoint/2010/main" val="1553295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B933-6ADE-4398-8AD7-1CA1990CA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1" y="842851"/>
            <a:ext cx="3963989" cy="4475769"/>
          </a:xfrm>
        </p:spPr>
        <p:txBody>
          <a:bodyPr>
            <a:normAutofit/>
          </a:bodyPr>
          <a:lstStyle/>
          <a:p>
            <a:r>
              <a:rPr lang="en-GB" dirty="0"/>
              <a:t>API	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84542-6EA5-4753-9332-B1414FBE9F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10050" y="490538"/>
            <a:ext cx="7735889" cy="571817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3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700" dirty="0"/>
              <a:t>Automatic up to date reporting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700" dirty="0"/>
              <a:t>Systems integration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GB" sz="1100" dirty="0"/>
              <a:t>Update other systems from </a:t>
            </a:r>
            <a:r>
              <a:rPr lang="en-GB" sz="1100" dirty="0" err="1"/>
              <a:t>Pamwin</a:t>
            </a:r>
            <a:endParaRPr lang="en-GB" sz="1100" dirty="0"/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GB" sz="1100" dirty="0"/>
              <a:t>Update unit data (including Sales) from other systems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358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B933-6ADE-4398-8AD7-1CA1990CA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1" y="842851"/>
            <a:ext cx="3963989" cy="4475769"/>
          </a:xfrm>
        </p:spPr>
        <p:txBody>
          <a:bodyPr>
            <a:normAutofit/>
          </a:bodyPr>
          <a:lstStyle/>
          <a:p>
            <a:r>
              <a:rPr lang="en-GB" dirty="0"/>
              <a:t>Reporting				</a:t>
            </a:r>
          </a:p>
        </p:txBody>
      </p:sp>
      <p:pic>
        <p:nvPicPr>
          <p:cNvPr id="1026" name="Picture 2" descr="Image result for database icon">
            <a:extLst>
              <a:ext uri="{FF2B5EF4-FFF2-40B4-BE49-F238E27FC236}">
                <a16:creationId xmlns:a16="http://schemas.microsoft.com/office/drawing/2014/main" id="{F5C97DFF-C8AC-4174-A089-EF038A682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605" y="69682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39AACD-5E82-4349-AEF1-78899F226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061" y="3429000"/>
            <a:ext cx="1497761" cy="1172161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9916C5C2-B155-4036-9970-0C0610C039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761" y="4858116"/>
            <a:ext cx="1352549" cy="1352549"/>
          </a:xfrm>
          <a:prstGeom prst="rect">
            <a:avLst/>
          </a:prstGeom>
        </p:spPr>
      </p:pic>
      <p:pic>
        <p:nvPicPr>
          <p:cNvPr id="1028" name="Picture 4" descr="Computer Icons - Download Free Vector Icons | Noun Project">
            <a:extLst>
              <a:ext uri="{FF2B5EF4-FFF2-40B4-BE49-F238E27FC236}">
                <a16:creationId xmlns:a16="http://schemas.microsoft.com/office/drawing/2014/main" id="{FFA85D04-920F-41D8-82F8-82EEE83CE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499" y="2557462"/>
            <a:ext cx="17430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0C8768D3-EE57-43BB-B6A4-D20279CB72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38805"/>
            <a:ext cx="1352549" cy="135254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5AB55EC-E032-4E64-9416-900ECB46F3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19612" y="2895853"/>
            <a:ext cx="773359" cy="773359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456BCD62-0D73-44B8-9589-5CADD10077D1}"/>
              </a:ext>
            </a:extLst>
          </p:cNvPr>
          <p:cNvSpPr/>
          <p:nvPr/>
        </p:nvSpPr>
        <p:spPr>
          <a:xfrm rot="8035747">
            <a:off x="4997667" y="2212263"/>
            <a:ext cx="2249926" cy="307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8AA915D-BA8D-4294-BDDC-B96EB4308F77}"/>
              </a:ext>
            </a:extLst>
          </p:cNvPr>
          <p:cNvSpPr/>
          <p:nvPr/>
        </p:nvSpPr>
        <p:spPr>
          <a:xfrm rot="7266956">
            <a:off x="6260840" y="2501576"/>
            <a:ext cx="1557600" cy="2535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06FD6F1-0617-4B39-B4A3-D6FCE7EE7A79}"/>
              </a:ext>
            </a:extLst>
          </p:cNvPr>
          <p:cNvSpPr/>
          <p:nvPr/>
        </p:nvSpPr>
        <p:spPr>
          <a:xfrm rot="1926922">
            <a:off x="8553461" y="1843715"/>
            <a:ext cx="1557600" cy="2535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1AC7ACF-A62C-479D-9688-C1BB4E328998}"/>
              </a:ext>
            </a:extLst>
          </p:cNvPr>
          <p:cNvSpPr/>
          <p:nvPr/>
        </p:nvSpPr>
        <p:spPr>
          <a:xfrm rot="5400000">
            <a:off x="9988432" y="4494764"/>
            <a:ext cx="384590" cy="2428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EC24773F-0BEB-4350-9AC2-C6D69E88DDEC}"/>
              </a:ext>
            </a:extLst>
          </p:cNvPr>
          <p:cNvSpPr/>
          <p:nvPr/>
        </p:nvSpPr>
        <p:spPr>
          <a:xfrm rot="4099874">
            <a:off x="6862432" y="3538540"/>
            <a:ext cx="3518163" cy="2613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655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B933-6ADE-4398-8AD7-1CA1990CA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1" y="842851"/>
            <a:ext cx="4403212" cy="4475769"/>
          </a:xfrm>
        </p:spPr>
        <p:txBody>
          <a:bodyPr>
            <a:normAutofit/>
          </a:bodyPr>
          <a:lstStyle/>
          <a:p>
            <a:r>
              <a:rPr lang="en-GB" dirty="0"/>
              <a:t>Systems Integration	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9F7CC57-7C68-4F21-AA4A-B69789BD0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178" y="2596166"/>
            <a:ext cx="1463283" cy="1463283"/>
          </a:xfrm>
          <a:prstGeom prst="rect">
            <a:avLst/>
          </a:prstGeom>
        </p:spPr>
      </p:pic>
      <p:pic>
        <p:nvPicPr>
          <p:cNvPr id="7" name="Picture 2" descr="Image result for database icon">
            <a:extLst>
              <a:ext uri="{FF2B5EF4-FFF2-40B4-BE49-F238E27FC236}">
                <a16:creationId xmlns:a16="http://schemas.microsoft.com/office/drawing/2014/main" id="{C47E6220-26FA-453F-85C6-441CAD63F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229" y="375335"/>
            <a:ext cx="935031" cy="93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database icon">
            <a:extLst>
              <a:ext uri="{FF2B5EF4-FFF2-40B4-BE49-F238E27FC236}">
                <a16:creationId xmlns:a16="http://schemas.microsoft.com/office/drawing/2014/main" id="{C295B429-D739-4A5E-A879-CA3DD8EEC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303" y="5345249"/>
            <a:ext cx="935031" cy="93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0921B1-5735-4DC3-A6EB-71EC4CECE260}"/>
              </a:ext>
            </a:extLst>
          </p:cNvPr>
          <p:cNvCxnSpPr/>
          <p:nvPr/>
        </p:nvCxnSpPr>
        <p:spPr>
          <a:xfrm>
            <a:off x="7903818" y="4157102"/>
            <a:ext cx="0" cy="95660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BFE861B-508A-4D5B-B657-6CA9E0E09C29}"/>
              </a:ext>
            </a:extLst>
          </p:cNvPr>
          <p:cNvCxnSpPr/>
          <p:nvPr/>
        </p:nvCxnSpPr>
        <p:spPr>
          <a:xfrm>
            <a:off x="7859225" y="1450393"/>
            <a:ext cx="0" cy="956603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DC242E30-D3A3-437E-8D81-3C84E5DE64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74024" y="456224"/>
            <a:ext cx="773359" cy="7733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F75F40-CDF0-4055-870A-0F3932F3858B}"/>
              </a:ext>
            </a:extLst>
          </p:cNvPr>
          <p:cNvSpPr txBox="1"/>
          <p:nvPr/>
        </p:nvSpPr>
        <p:spPr>
          <a:xfrm>
            <a:off x="9074024" y="5630150"/>
            <a:ext cx="1385316" cy="365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1600" dirty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Other system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FE6202-963E-4F18-8639-CDFFA196F204}"/>
              </a:ext>
            </a:extLst>
          </p:cNvPr>
          <p:cNvSpPr txBox="1"/>
          <p:nvPr/>
        </p:nvSpPr>
        <p:spPr>
          <a:xfrm>
            <a:off x="9074024" y="2997460"/>
            <a:ext cx="2802370" cy="6606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1600" dirty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Project, tenure, unit data out.</a:t>
            </a:r>
          </a:p>
          <a:p>
            <a:pPr algn="l">
              <a:lnSpc>
                <a:spcPct val="120000"/>
              </a:lnSpc>
            </a:pPr>
            <a:r>
              <a:rPr lang="en-GB" sz="1600" dirty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Unit and custom field data in.</a:t>
            </a:r>
          </a:p>
        </p:txBody>
      </p:sp>
    </p:spTree>
    <p:extLst>
      <p:ext uri="{BB962C8B-B14F-4D97-AF65-F5344CB8AC3E}">
        <p14:creationId xmlns:p14="http://schemas.microsoft.com/office/powerpoint/2010/main" val="3623087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B933-6ADE-4398-8AD7-1CA1990CA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1" y="842851"/>
            <a:ext cx="4403212" cy="4475769"/>
          </a:xfrm>
        </p:spPr>
        <p:txBody>
          <a:bodyPr>
            <a:normAutofit/>
          </a:bodyPr>
          <a:lstStyle/>
          <a:p>
            <a:r>
              <a:rPr lang="en-GB" dirty="0"/>
              <a:t>Systems Integration - 	CRM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9F7CC57-7C68-4F21-AA4A-B69789BD0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55" y="2159290"/>
            <a:ext cx="1057422" cy="1057422"/>
          </a:xfrm>
          <a:prstGeom prst="rect">
            <a:avLst/>
          </a:prstGeom>
        </p:spPr>
      </p:pic>
      <p:pic>
        <p:nvPicPr>
          <p:cNvPr id="7" name="Picture 2" descr="Image result for database icon">
            <a:extLst>
              <a:ext uri="{FF2B5EF4-FFF2-40B4-BE49-F238E27FC236}">
                <a16:creationId xmlns:a16="http://schemas.microsoft.com/office/drawing/2014/main" id="{C47E6220-26FA-453F-85C6-441CAD63F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229" y="375335"/>
            <a:ext cx="935031" cy="93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database icon">
            <a:extLst>
              <a:ext uri="{FF2B5EF4-FFF2-40B4-BE49-F238E27FC236}">
                <a16:creationId xmlns:a16="http://schemas.microsoft.com/office/drawing/2014/main" id="{C295B429-D739-4A5E-A879-CA3DD8EEC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303" y="5345249"/>
            <a:ext cx="935031" cy="93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0921B1-5735-4DC3-A6EB-71EC4CECE260}"/>
              </a:ext>
            </a:extLst>
          </p:cNvPr>
          <p:cNvCxnSpPr>
            <a:cxnSpLocks/>
          </p:cNvCxnSpPr>
          <p:nvPr/>
        </p:nvCxnSpPr>
        <p:spPr>
          <a:xfrm>
            <a:off x="7903818" y="3428998"/>
            <a:ext cx="0" cy="3164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BFE861B-508A-4D5B-B657-6CA9E0E09C29}"/>
              </a:ext>
            </a:extLst>
          </p:cNvPr>
          <p:cNvCxnSpPr>
            <a:cxnSpLocks/>
          </p:cNvCxnSpPr>
          <p:nvPr/>
        </p:nvCxnSpPr>
        <p:spPr>
          <a:xfrm>
            <a:off x="7859225" y="1450393"/>
            <a:ext cx="0" cy="519084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DC242E30-D3A3-437E-8D81-3C84E5DE64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74024" y="456224"/>
            <a:ext cx="773359" cy="7733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F75F40-CDF0-4055-870A-0F3932F3858B}"/>
              </a:ext>
            </a:extLst>
          </p:cNvPr>
          <p:cNvSpPr txBox="1"/>
          <p:nvPr/>
        </p:nvSpPr>
        <p:spPr>
          <a:xfrm>
            <a:off x="9074024" y="5630150"/>
            <a:ext cx="625492" cy="365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1600" dirty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CRM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316C33A-40CF-4B0D-899E-B4CA8206F1E7}"/>
              </a:ext>
            </a:extLst>
          </p:cNvPr>
          <p:cNvCxnSpPr>
            <a:cxnSpLocks/>
          </p:cNvCxnSpPr>
          <p:nvPr/>
        </p:nvCxnSpPr>
        <p:spPr>
          <a:xfrm>
            <a:off x="7903818" y="3429000"/>
            <a:ext cx="0" cy="3164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Graphic 8" descr="World">
            <a:extLst>
              <a:ext uri="{FF2B5EF4-FFF2-40B4-BE49-F238E27FC236}">
                <a16:creationId xmlns:a16="http://schemas.microsoft.com/office/drawing/2014/main" id="{ABDD498B-164E-4567-BB2F-7D15FD528B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13544" y="3957708"/>
            <a:ext cx="914400" cy="91440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BC7D43B-9C38-485B-AA1C-FE02A0507F4A}"/>
              </a:ext>
            </a:extLst>
          </p:cNvPr>
          <p:cNvCxnSpPr>
            <a:cxnSpLocks/>
          </p:cNvCxnSpPr>
          <p:nvPr/>
        </p:nvCxnSpPr>
        <p:spPr>
          <a:xfrm>
            <a:off x="7915540" y="4931897"/>
            <a:ext cx="0" cy="3164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5CEA59D-0CCD-493F-AB69-A6F292118D83}"/>
              </a:ext>
            </a:extLst>
          </p:cNvPr>
          <p:cNvSpPr txBox="1"/>
          <p:nvPr/>
        </p:nvSpPr>
        <p:spPr>
          <a:xfrm>
            <a:off x="9074024" y="3915949"/>
            <a:ext cx="2306738" cy="95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1600" dirty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Connector – matches entities and checks for changes</a:t>
            </a:r>
          </a:p>
        </p:txBody>
      </p:sp>
    </p:spTree>
    <p:extLst>
      <p:ext uri="{BB962C8B-B14F-4D97-AF65-F5344CB8AC3E}">
        <p14:creationId xmlns:p14="http://schemas.microsoft.com/office/powerpoint/2010/main" val="2221005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loud-Icon - Voonami, Inc.">
            <a:extLst>
              <a:ext uri="{FF2B5EF4-FFF2-40B4-BE49-F238E27FC236}">
                <a16:creationId xmlns:a16="http://schemas.microsoft.com/office/drawing/2014/main" id="{0702514E-B466-40CD-9F87-A44517FA1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224" y="1524934"/>
            <a:ext cx="3304625" cy="257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93B933-6ADE-4398-8AD7-1CA1990CA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0" y="842851"/>
            <a:ext cx="5155927" cy="4475769"/>
          </a:xfrm>
        </p:spPr>
        <p:txBody>
          <a:bodyPr>
            <a:normAutofit/>
          </a:bodyPr>
          <a:lstStyle/>
          <a:p>
            <a:r>
              <a:rPr lang="en-GB" dirty="0"/>
              <a:t>Systems Integration - Salesforce</a:t>
            </a:r>
          </a:p>
        </p:txBody>
      </p:sp>
      <p:pic>
        <p:nvPicPr>
          <p:cNvPr id="8" name="Picture 2" descr="Image result for database icon">
            <a:extLst>
              <a:ext uri="{FF2B5EF4-FFF2-40B4-BE49-F238E27FC236}">
                <a16:creationId xmlns:a16="http://schemas.microsoft.com/office/drawing/2014/main" id="{C295B429-D739-4A5E-A879-CA3DD8EEC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303" y="5345249"/>
            <a:ext cx="935031" cy="93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0921B1-5735-4DC3-A6EB-71EC4CECE260}"/>
              </a:ext>
            </a:extLst>
          </p:cNvPr>
          <p:cNvCxnSpPr>
            <a:cxnSpLocks/>
          </p:cNvCxnSpPr>
          <p:nvPr/>
        </p:nvCxnSpPr>
        <p:spPr>
          <a:xfrm>
            <a:off x="7903818" y="3541542"/>
            <a:ext cx="0" cy="3164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BFE861B-508A-4D5B-B657-6CA9E0E09C29}"/>
              </a:ext>
            </a:extLst>
          </p:cNvPr>
          <p:cNvCxnSpPr>
            <a:cxnSpLocks/>
          </p:cNvCxnSpPr>
          <p:nvPr/>
        </p:nvCxnSpPr>
        <p:spPr>
          <a:xfrm>
            <a:off x="7859225" y="1422257"/>
            <a:ext cx="0" cy="223662"/>
          </a:xfrm>
          <a:prstGeom prst="straightConnector1">
            <a:avLst/>
          </a:prstGeom>
          <a:ln>
            <a:solidFill>
              <a:schemeClr val="tx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6F75F40-CDF0-4055-870A-0F3932F3858B}"/>
              </a:ext>
            </a:extLst>
          </p:cNvPr>
          <p:cNvSpPr txBox="1"/>
          <p:nvPr/>
        </p:nvSpPr>
        <p:spPr>
          <a:xfrm>
            <a:off x="9074024" y="5630150"/>
            <a:ext cx="1136850" cy="365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1600" dirty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Salesforce</a:t>
            </a:r>
          </a:p>
        </p:txBody>
      </p:sp>
      <p:pic>
        <p:nvPicPr>
          <p:cNvPr id="9" name="Graphic 8" descr="World">
            <a:extLst>
              <a:ext uri="{FF2B5EF4-FFF2-40B4-BE49-F238E27FC236}">
                <a16:creationId xmlns:a16="http://schemas.microsoft.com/office/drawing/2014/main" id="{ABDD498B-164E-4567-BB2F-7D15FD528B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13544" y="3957708"/>
            <a:ext cx="914400" cy="91440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BC7D43B-9C38-485B-AA1C-FE02A0507F4A}"/>
              </a:ext>
            </a:extLst>
          </p:cNvPr>
          <p:cNvCxnSpPr>
            <a:cxnSpLocks/>
          </p:cNvCxnSpPr>
          <p:nvPr/>
        </p:nvCxnSpPr>
        <p:spPr>
          <a:xfrm>
            <a:off x="7915540" y="4931897"/>
            <a:ext cx="0" cy="3164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5CEA59D-0CCD-493F-AB69-A6F292118D83}"/>
              </a:ext>
            </a:extLst>
          </p:cNvPr>
          <p:cNvSpPr txBox="1"/>
          <p:nvPr/>
        </p:nvSpPr>
        <p:spPr>
          <a:xfrm>
            <a:off x="9074024" y="3915949"/>
            <a:ext cx="2306738" cy="95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1600" dirty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Connector –checks for changes and pulls from </a:t>
            </a:r>
            <a:r>
              <a:rPr lang="en-GB" sz="1600" dirty="0" err="1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Pamwin</a:t>
            </a:r>
            <a:endParaRPr lang="en-GB" sz="1600" dirty="0">
              <a:solidFill>
                <a:srgbClr val="172B46"/>
              </a:solidFill>
              <a:latin typeface="Roboto Light" panose="02000000000000000000" pitchFamily="2" charset="0"/>
              <a:ea typeface="Roboto Light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9F7CC57-7C68-4F21-AA4A-B69789BD00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855" y="2159290"/>
            <a:ext cx="1057422" cy="1057422"/>
          </a:xfrm>
          <a:prstGeom prst="rect">
            <a:avLst/>
          </a:prstGeom>
        </p:spPr>
      </p:pic>
      <p:pic>
        <p:nvPicPr>
          <p:cNvPr id="7" name="Picture 2" descr="Image result for database icon">
            <a:extLst>
              <a:ext uri="{FF2B5EF4-FFF2-40B4-BE49-F238E27FC236}">
                <a16:creationId xmlns:a16="http://schemas.microsoft.com/office/drawing/2014/main" id="{C47E6220-26FA-453F-85C6-441CAD63F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229" y="375335"/>
            <a:ext cx="935031" cy="93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C242E30-D3A3-437E-8D81-3C84E5DE64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74024" y="456224"/>
            <a:ext cx="773359" cy="7733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15DC14B-EBA0-4D6D-A1A6-93644607FEBE}"/>
              </a:ext>
            </a:extLst>
          </p:cNvPr>
          <p:cNvSpPr txBox="1"/>
          <p:nvPr/>
        </p:nvSpPr>
        <p:spPr>
          <a:xfrm>
            <a:off x="9810044" y="2447222"/>
            <a:ext cx="1388522" cy="365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1600" dirty="0">
                <a:solidFill>
                  <a:srgbClr val="172B4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rPr>
              <a:t>Security layer</a:t>
            </a:r>
          </a:p>
        </p:txBody>
      </p:sp>
    </p:spTree>
    <p:extLst>
      <p:ext uri="{BB962C8B-B14F-4D97-AF65-F5344CB8AC3E}">
        <p14:creationId xmlns:p14="http://schemas.microsoft.com/office/powerpoint/2010/main" val="3172702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B933-6ADE-4398-8AD7-1CA1990CA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61" y="842851"/>
            <a:ext cx="5479490" cy="4475769"/>
          </a:xfrm>
        </p:spPr>
        <p:txBody>
          <a:bodyPr>
            <a:normAutofit/>
          </a:bodyPr>
          <a:lstStyle/>
          <a:p>
            <a:r>
              <a:rPr lang="en-GB" dirty="0"/>
              <a:t>Key considerations	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84542-6EA5-4753-9332-B1414FBE9F4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25551" y="490538"/>
            <a:ext cx="6220388" cy="571817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33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700" dirty="0"/>
              <a:t>How do you match entities between systems?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700" dirty="0"/>
              <a:t>How regularly should data update?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700" dirty="0"/>
              <a:t>At what stage should data start transferring?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700" dirty="0"/>
              <a:t>Which system is the master record?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700" dirty="0"/>
              <a:t>What data needs updating?</a:t>
            </a:r>
            <a:endParaRPr lang="en-GB" sz="11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4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7D3EB-C8E8-4037-93FD-2EE9D858AF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Thank you all for attending!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735E15CD-8E2D-4D72-920C-9D40D4C2B7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Phased Projects Focus Group|  23</a:t>
            </a:r>
            <a:r>
              <a:rPr lang="en-GB" baseline="30000" dirty="0"/>
              <a:t>rd</a:t>
            </a:r>
            <a:r>
              <a:rPr lang="en-GB" dirty="0"/>
              <a:t> July 2020</a:t>
            </a:r>
          </a:p>
        </p:txBody>
      </p:sp>
    </p:spTree>
    <p:extLst>
      <p:ext uri="{BB962C8B-B14F-4D97-AF65-F5344CB8AC3E}">
        <p14:creationId xmlns:p14="http://schemas.microsoft.com/office/powerpoint/2010/main" val="703871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50"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120000"/>
          </a:lnSpc>
          <a:defRPr sz="1600" dirty="0">
            <a:solidFill>
              <a:srgbClr val="172B46"/>
            </a:solidFill>
            <a:latin typeface="Roboto Light" panose="02000000000000000000" pitchFamily="2" charset="0"/>
            <a:ea typeface="Roboto Light" panose="02000000000000000000" pitchFamily="2" charset="0"/>
            <a:cs typeface="Open Sans Light" panose="020B03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4834</TotalTime>
  <Words>194</Words>
  <Application>Microsoft Office PowerPoint</Application>
  <PresentationFormat>Widescreen</PresentationFormat>
  <Paragraphs>47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 Light</vt:lpstr>
      <vt:lpstr>Roboto Light</vt:lpstr>
      <vt:lpstr>Roboto</vt:lpstr>
      <vt:lpstr>Calibri</vt:lpstr>
      <vt:lpstr>Roboto Black</vt:lpstr>
      <vt:lpstr>Office Theme</vt:lpstr>
      <vt:lpstr>Welcome  Pamwin Plus User Group  Session starts 1.30pm</vt:lpstr>
      <vt:lpstr>PanConnect  </vt:lpstr>
      <vt:lpstr>API    </vt:lpstr>
      <vt:lpstr>Reporting    </vt:lpstr>
      <vt:lpstr>Systems Integration </vt:lpstr>
      <vt:lpstr>Systems Integration -  CRM</vt:lpstr>
      <vt:lpstr>Systems Integration - Salesforce</vt:lpstr>
      <vt:lpstr>Key considerations    </vt:lpstr>
      <vt:lpstr>Thank you all for attending!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Jonathan Ramos</dc:creator>
  <cp:lastModifiedBy>Jonny Sweetman</cp:lastModifiedBy>
  <cp:revision>465</cp:revision>
  <dcterms:created xsi:type="dcterms:W3CDTF">2019-10-25T12:10:47Z</dcterms:created>
  <dcterms:modified xsi:type="dcterms:W3CDTF">2020-09-07T10:30:25Z</dcterms:modified>
</cp:coreProperties>
</file>