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21" r:id="rId2"/>
    <p:sldId id="2744" r:id="rId3"/>
    <p:sldId id="2618" r:id="rId4"/>
    <p:sldId id="2743" r:id="rId5"/>
    <p:sldId id="2725" r:id="rId6"/>
    <p:sldId id="2745" r:id="rId7"/>
  </p:sldIdLst>
  <p:sldSz cx="12192000" cy="6858000"/>
  <p:notesSz cx="9144000" cy="6858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Roboto Black" panose="020B0604020202020204" charset="0"/>
      <p:bold r:id="rId20"/>
      <p:boldItalic r:id="rId21"/>
    </p:embeddedFont>
    <p:embeddedFont>
      <p:font typeface="Roboto Light" panose="020B060402020202020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deep Heer" initials="SH" lastIdx="1" clrIdx="0">
    <p:extLst>
      <p:ext uri="{19B8F6BF-5375-455C-9EA6-DF929625EA0E}">
        <p15:presenceInfo xmlns:p15="http://schemas.microsoft.com/office/powerpoint/2012/main" userId="S::sundeep.heer@m3h.co.uk::4e849e40-fdc6-4270-a803-a7b177e983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46"/>
    <a:srgbClr val="5B7FB1"/>
    <a:srgbClr val="D9D9D9"/>
    <a:srgbClr val="A2B2D2"/>
    <a:srgbClr val="003C64"/>
    <a:srgbClr val="005996"/>
    <a:srgbClr val="EFEFEF"/>
    <a:srgbClr val="0747A6"/>
    <a:srgbClr val="00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67685" autoAdjust="0"/>
  </p:normalViewPr>
  <p:slideViewPr>
    <p:cSldViewPr snapToGrid="0">
      <p:cViewPr varScale="1">
        <p:scale>
          <a:sx n="77" d="100"/>
          <a:sy n="77" d="100"/>
        </p:scale>
        <p:origin x="1116" y="84"/>
      </p:cViewPr>
      <p:guideLst>
        <p:guide orient="horz" pos="2319"/>
        <p:guide pos="5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24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5CE71-8B80-48B0-8A8D-8171BDC3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52B39-E884-4646-83DE-1A290862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10BA-FC51-4659-9374-BC98776ABC57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DA9E-0C9B-4BE5-B740-314AA7A4C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D82B-0859-488D-9CDD-781BFF06E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E90-B89A-4F93-BDD3-9D83D6FC2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6A7F-FE4C-4DF2-A644-F480E6FCCEF8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18C0-2DCA-4DAA-9755-4CC2F7BE7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3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2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89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1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82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685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6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10452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E66A3-487E-4AD8-AE68-45AFE2553399}"/>
              </a:ext>
            </a:extLst>
          </p:cNvPr>
          <p:cNvSpPr/>
          <p:nvPr userDrawn="1"/>
        </p:nvSpPr>
        <p:spPr>
          <a:xfrm>
            <a:off x="1452562" y="-857250"/>
            <a:ext cx="360000" cy="36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104522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BE1F08-CB2A-411B-88E9-2D9689393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10451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E385CF-2882-46DF-9B7E-B21FD0FED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3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40352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040354" cy="9606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153F28-B921-4703-92B6-AB53294B8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40351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179504-70FA-4E29-9BAD-4C81A4C14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4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3233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8" y="3841751"/>
            <a:ext cx="10032333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DC5A9E8-AF9B-4EB6-AD98-75DC28ED2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3232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B9D2D-ADD9-401A-A9F2-58AD879C5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2A4FAA0-9E51-4693-A67D-859091EAC4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6C4EEF-604E-44C5-B633-37A75FDE6A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2921008-271B-4215-837A-DBAE211750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white)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list items,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0325C2-0DCB-4981-AD50-908C1D3146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7E2CB0-C366-4C4C-BC99-E3942D41E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E8FE3D5-6EFC-4786-8370-E180E88ECB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027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5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FF7251-3F6E-4C86-BC62-A759884EFC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6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paragraphs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5A8AA4-9AE3-41F0-BF2C-1D976BE7E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4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CAEF30-15BD-41D9-9171-C01D2B29C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D9A34B-C9DB-4314-9EC3-6C20CC0EF9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AA301F-771E-43A5-BCE5-176694A235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0262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23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7FBFC9-8F7E-4F70-8E8D-47EC341EC5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EE5491-CD5B-44F0-9510-537A8D364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3315FD-D6E0-45B7-98DC-873483BB5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8AAB6F-C0B7-4AC5-A165-FD61D4F33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79A930-9087-489F-91F7-A69AC0EA4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38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B5524CF-117C-4F28-9FBA-8940F0BB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6097C1-8DBC-4D55-B9B3-A54643FC6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 b="1">
                <a:solidFill>
                  <a:srgbClr val="172B46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32AE59E-043A-46F8-9B53-08A8EF98E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A53CF93-96C6-4D84-B338-93184FF56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22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C11AAE-F14B-4483-ADF4-BC0306969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8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92F93F-C146-449A-A197-0BB919D8D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5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3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8236-9D14-4313-99E2-8F9A0F188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3144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97D6BFE-23AB-4A6A-A106-67E0C2A50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light)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4" y="5394821"/>
            <a:ext cx="2634246" cy="8242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254C55-32AF-40F4-A390-DD744A491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987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1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973649-8B29-4DD6-B212-5EEE6AA21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EE9AC6-4BE0-4488-A2BF-5C9A8A688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9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00B171-CC25-4A83-8EAE-66E32F07F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688AE1D-D73F-4827-AD38-81C08F027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F555ED5-C46B-4A55-A802-8425BBC18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93A4F44-0428-4D20-BE14-FC7AEF868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41B3A8B-5CF5-4555-BEF9-C98B2A489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308998D-244A-4E4F-836C-C702242F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2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4027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5A25396-3118-4ECD-B872-2D2FE8D6EE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E939A-C32E-468A-BE13-67C8F10F1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1A403E-14E0-4D96-ACDE-6DBCCD58DB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010AC7A-58F0-4746-8A79-C4FE1E9A0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06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23017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F14BDC-3C05-47AD-ACEE-834DD6C3B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81ECB2-8CED-4360-9175-2E91CFD105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500CF-1060-42A0-8DC7-40FA85C78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1A7D0F-D8B3-4797-915D-0D4E036DC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29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7477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BB858-C19D-41CD-8BAF-0681ECA0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66" y="512424"/>
            <a:ext cx="2457941" cy="7690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05E10-2C50-4AD6-8AA3-68173D3BD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FF91B-72D2-45F9-A158-B3914445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6C7003-74C6-4970-A064-6EBDACB19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35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C0980B5-8B8D-4C13-AD92-0FA2FA809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EF19992-B615-41AC-87F2-1EAE698BE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A07712-D1EF-4413-B45D-D4F84F6344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ECC512-1B07-406C-846B-B547A37EB6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96189-F55D-42E8-A9C1-4170E74F3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605C20-5249-4971-A01A-103E9E1F7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6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D80D4-05AC-410F-9A72-3BD6DF7B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F5700-6B05-4B71-9A10-05D8F2C6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013D6-D620-4625-A49E-0A5388C7E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55" r:id="rId4"/>
    <p:sldLayoutId id="2147483665" r:id="rId5"/>
    <p:sldLayoutId id="2147483666" r:id="rId6"/>
    <p:sldLayoutId id="2147483671" r:id="rId7"/>
    <p:sldLayoutId id="2147483672" r:id="rId8"/>
    <p:sldLayoutId id="2147483670" r:id="rId9"/>
    <p:sldLayoutId id="2147483680" r:id="rId10"/>
    <p:sldLayoutId id="2147483679" r:id="rId11"/>
    <p:sldLayoutId id="2147483678" r:id="rId12"/>
    <p:sldLayoutId id="2147483677" r:id="rId13"/>
    <p:sldLayoutId id="2147483675" r:id="rId14"/>
    <p:sldLayoutId id="2147483676" r:id="rId15"/>
    <p:sldLayoutId id="2147483681" r:id="rId16"/>
    <p:sldLayoutId id="2147483682" r:id="rId17"/>
    <p:sldLayoutId id="2147483683" r:id="rId18"/>
    <p:sldLayoutId id="2147483690" r:id="rId19"/>
    <p:sldLayoutId id="2147483691" r:id="rId20"/>
    <p:sldLayoutId id="2147483692" r:id="rId21"/>
    <p:sldLayoutId id="2147483673" r:id="rId22"/>
    <p:sldLayoutId id="2147483688" r:id="rId23"/>
    <p:sldLayoutId id="2147483689" r:id="rId24"/>
    <p:sldLayoutId id="2147483694" r:id="rId25"/>
    <p:sldLayoutId id="2147483695" r:id="rId26"/>
    <p:sldLayoutId id="2147483700" r:id="rId27"/>
    <p:sldLayoutId id="2147483699" r:id="rId28"/>
    <p:sldLayoutId id="2147483693" r:id="rId29"/>
    <p:sldLayoutId id="2147483696" r:id="rId30"/>
    <p:sldLayoutId id="2147483697" r:id="rId31"/>
    <p:sldLayoutId id="2147483698" r:id="rId3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172B46"/>
        </a:buClr>
        <a:buSzPct val="120000"/>
        <a:buFont typeface="Arial" panose="020B0604020202020204" pitchFamily="34" charset="0"/>
        <a:buChar char="•"/>
        <a:defRPr sz="36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68751915@N05/687088482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stackoverflow.com/questions/31660271/improving-people-detection-with-openc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CC42-A3FE-4BF7-8836-FA0EFAE1B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300" y="444617"/>
            <a:ext cx="10725674" cy="336596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sz="5000" dirty="0"/>
              <a:t>Phased Projects /Unit Drawdown</a:t>
            </a:r>
            <a:br>
              <a:rPr lang="en-US" sz="5000" dirty="0"/>
            </a:br>
            <a:br>
              <a:rPr lang="en-US" sz="5000" dirty="0"/>
            </a:b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14388-D99D-4B34-A529-9386E9466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00" y="4808875"/>
            <a:ext cx="10439400" cy="502623"/>
          </a:xfrm>
        </p:spPr>
        <p:txBody>
          <a:bodyPr/>
          <a:lstStyle/>
          <a:p>
            <a:r>
              <a:rPr lang="en-US" dirty="0"/>
              <a:t>10 Sept 2020|  Online Zoom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315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B933-6ADE-4398-8AD7-1CA1990C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1" y="842851"/>
            <a:ext cx="3963989" cy="4475769"/>
          </a:xfrm>
        </p:spPr>
        <p:txBody>
          <a:bodyPr>
            <a:normAutofit/>
          </a:bodyPr>
          <a:lstStyle/>
          <a:p>
            <a:r>
              <a:rPr lang="en-GB" dirty="0"/>
              <a:t>Issues modelling large projects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84542-6EA5-4753-9332-B1414FBE9F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10050" y="490538"/>
            <a:ext cx="7735889" cy="57181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More complex &amp; delivery over longer periods</a:t>
            </a:r>
          </a:p>
          <a:p>
            <a:endParaRPr lang="en-GB" sz="2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Need for more accurate development &amp;  revenue cashflows, rents &amp; values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Improve viability – earlier rental income &amp; impact of interest over the length of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Modelling it without the need for multiple appraisals (tabs)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7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358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2B497A-9E22-4507-A4C6-09461E32725D}"/>
              </a:ext>
            </a:extLst>
          </p:cNvPr>
          <p:cNvCxnSpPr>
            <a:cxnSpLocks/>
          </p:cNvCxnSpPr>
          <p:nvPr/>
        </p:nvCxnSpPr>
        <p:spPr>
          <a:xfrm flipH="1" flipV="1">
            <a:off x="5416073" y="2856010"/>
            <a:ext cx="1" cy="72649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hape 2525">
            <a:extLst>
              <a:ext uri="{FF2B5EF4-FFF2-40B4-BE49-F238E27FC236}">
                <a16:creationId xmlns:a16="http://schemas.microsoft.com/office/drawing/2014/main" id="{9ECAE29D-69E1-4F76-BF48-461CEAA1CD07}"/>
              </a:ext>
            </a:extLst>
          </p:cNvPr>
          <p:cNvSpPr/>
          <p:nvPr/>
        </p:nvSpPr>
        <p:spPr>
          <a:xfrm>
            <a:off x="5078012" y="2236211"/>
            <a:ext cx="598095" cy="543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172B4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1AE978-2DF3-4AC2-9D8E-0900C13B8BD5}"/>
              </a:ext>
            </a:extLst>
          </p:cNvPr>
          <p:cNvCxnSpPr>
            <a:cxnSpLocks/>
          </p:cNvCxnSpPr>
          <p:nvPr/>
        </p:nvCxnSpPr>
        <p:spPr>
          <a:xfrm flipV="1">
            <a:off x="5416073" y="4328356"/>
            <a:ext cx="1" cy="63721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8351F02-E8FA-4443-9AF7-457DFF055521}"/>
              </a:ext>
            </a:extLst>
          </p:cNvPr>
          <p:cNvCxnSpPr>
            <a:cxnSpLocks/>
          </p:cNvCxnSpPr>
          <p:nvPr/>
        </p:nvCxnSpPr>
        <p:spPr>
          <a:xfrm flipV="1">
            <a:off x="5399011" y="5852576"/>
            <a:ext cx="17355" cy="968974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>
            <a:extLst>
              <a:ext uri="{FF2B5EF4-FFF2-40B4-BE49-F238E27FC236}">
                <a16:creationId xmlns:a16="http://schemas.microsoft.com/office/drawing/2014/main" id="{AC594202-A620-4BC8-9715-AEA13F4B7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146" y="8606994"/>
            <a:ext cx="4348914" cy="246917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C4201AA3-27E8-41F4-B823-14D1388411E2}"/>
              </a:ext>
            </a:extLst>
          </p:cNvPr>
          <p:cNvSpPr txBox="1">
            <a:spLocks/>
          </p:cNvSpPr>
          <p:nvPr/>
        </p:nvSpPr>
        <p:spPr>
          <a:xfrm>
            <a:off x="649083" y="590442"/>
            <a:ext cx="3809627" cy="3413737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r>
              <a:rPr lang="en-US" sz="5000" dirty="0"/>
              <a:t>Pamwin Plus Phasing Phases </a:t>
            </a:r>
          </a:p>
          <a:p>
            <a:endParaRPr lang="en-US" sz="5000" dirty="0"/>
          </a:p>
          <a:p>
            <a:r>
              <a:rPr lang="en-US" sz="5000" dirty="0"/>
              <a:t>1, 2, 3 … 4!</a:t>
            </a:r>
          </a:p>
          <a:p>
            <a:endParaRPr lang="en-GB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32A013F-CCAE-4343-B447-9B01C58A975B}"/>
              </a:ext>
            </a:extLst>
          </p:cNvPr>
          <p:cNvCxnSpPr>
            <a:cxnSpLocks/>
          </p:cNvCxnSpPr>
          <p:nvPr/>
        </p:nvCxnSpPr>
        <p:spPr>
          <a:xfrm>
            <a:off x="769719" y="4756061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83DAE5E9-9396-46F7-B05B-9D7696FFDCD0}"/>
              </a:ext>
            </a:extLst>
          </p:cNvPr>
          <p:cNvGrpSpPr/>
          <p:nvPr/>
        </p:nvGrpSpPr>
        <p:grpSpPr>
          <a:xfrm>
            <a:off x="6315337" y="2315612"/>
            <a:ext cx="5344174" cy="630942"/>
            <a:chOff x="6315337" y="2315612"/>
            <a:chExt cx="5344174" cy="63094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6B7CD7-58C6-4AF3-8816-9EA6D16251D1}"/>
                </a:ext>
              </a:extLst>
            </p:cNvPr>
            <p:cNvSpPr txBox="1"/>
            <p:nvPr/>
          </p:nvSpPr>
          <p:spPr>
            <a:xfrm>
              <a:off x="7862872" y="2315612"/>
              <a:ext cx="3796639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2000" dirty="0"/>
                <a:t>Phase handovers &amp; rental income </a:t>
              </a:r>
              <a:r>
                <a:rPr lang="en-GB" sz="1500" dirty="0"/>
                <a:t>(requires params &amp; output props to be set)</a:t>
              </a:r>
            </a:p>
          </p:txBody>
        </p:sp>
        <p:sp>
          <p:nvSpPr>
            <p:cNvPr id="42" name="Text Placeholder 28">
              <a:extLst>
                <a:ext uri="{FF2B5EF4-FFF2-40B4-BE49-F238E27FC236}">
                  <a16:creationId xmlns:a16="http://schemas.microsoft.com/office/drawing/2014/main" id="{F3E5FFCD-5415-4BA5-A55A-DFA329EEA96B}"/>
                </a:ext>
              </a:extLst>
            </p:cNvPr>
            <p:cNvSpPr txBox="1">
              <a:spLocks/>
            </p:cNvSpPr>
            <p:nvPr/>
          </p:nvSpPr>
          <p:spPr>
            <a:xfrm>
              <a:off x="6315337" y="2369018"/>
              <a:ext cx="1219200" cy="41116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72B46"/>
                </a:buClr>
                <a:buSzPct val="120000"/>
                <a:buFont typeface="Arial" panose="020B0604020202020204" pitchFamily="34" charset="0"/>
                <a:buNone/>
                <a:defRPr sz="2000" b="0" kern="1200" spc="300">
                  <a:solidFill>
                    <a:srgbClr val="172B46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2010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BED8F4-A17B-4994-ADBD-48357A0E5F47}"/>
              </a:ext>
            </a:extLst>
          </p:cNvPr>
          <p:cNvGrpSpPr/>
          <p:nvPr/>
        </p:nvGrpSpPr>
        <p:grpSpPr>
          <a:xfrm>
            <a:off x="6315337" y="3732342"/>
            <a:ext cx="5254780" cy="453265"/>
            <a:chOff x="6315337" y="3732342"/>
            <a:chExt cx="5254780" cy="4532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B56C257-7D2A-48B1-9345-7AE90B20C6BE}"/>
                </a:ext>
              </a:extLst>
            </p:cNvPr>
            <p:cNvSpPr txBox="1"/>
            <p:nvPr/>
          </p:nvSpPr>
          <p:spPr>
            <a:xfrm>
              <a:off x="7862872" y="3732342"/>
              <a:ext cx="37072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2000" dirty="0"/>
                <a:t>Inflate rents &amp; values to handover</a:t>
              </a:r>
            </a:p>
          </p:txBody>
        </p:sp>
        <p:sp>
          <p:nvSpPr>
            <p:cNvPr id="43" name="Text Placeholder 28">
              <a:extLst>
                <a:ext uri="{FF2B5EF4-FFF2-40B4-BE49-F238E27FC236}">
                  <a16:creationId xmlns:a16="http://schemas.microsoft.com/office/drawing/2014/main" id="{A3950D32-EF1D-48F4-8980-F938FDB954D4}"/>
                </a:ext>
              </a:extLst>
            </p:cNvPr>
            <p:cNvSpPr txBox="1">
              <a:spLocks/>
            </p:cNvSpPr>
            <p:nvPr/>
          </p:nvSpPr>
          <p:spPr>
            <a:xfrm>
              <a:off x="6315337" y="3774445"/>
              <a:ext cx="1219200" cy="41116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72B46"/>
                </a:buClr>
                <a:buSzPct val="120000"/>
                <a:buFont typeface="Arial" panose="020B0604020202020204" pitchFamily="34" charset="0"/>
                <a:buNone/>
                <a:defRPr sz="2000" b="0" kern="1200" spc="300">
                  <a:solidFill>
                    <a:srgbClr val="172B46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2019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846131-2D03-419B-8CDB-86302E57A1BF}"/>
              </a:ext>
            </a:extLst>
          </p:cNvPr>
          <p:cNvGrpSpPr/>
          <p:nvPr/>
        </p:nvGrpSpPr>
        <p:grpSpPr>
          <a:xfrm>
            <a:off x="6315337" y="5163666"/>
            <a:ext cx="5248467" cy="1103892"/>
            <a:chOff x="6315337" y="5163666"/>
            <a:chExt cx="5248467" cy="11038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016163-DDDE-426B-B9F7-4C4889926DB6}"/>
                </a:ext>
              </a:extLst>
            </p:cNvPr>
            <p:cNvSpPr txBox="1"/>
            <p:nvPr/>
          </p:nvSpPr>
          <p:spPr>
            <a:xfrm>
              <a:off x="7862871" y="5163666"/>
              <a:ext cx="3700933" cy="1103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2000" dirty="0"/>
                <a:t>Calculate interest on WIP according to handovers</a:t>
              </a:r>
            </a:p>
            <a:p>
              <a:pPr>
                <a:lnSpc>
                  <a:spcPct val="120000"/>
                </a:lnSpc>
              </a:pPr>
              <a:endParaRPr lang="en-US" sz="16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endParaRPr>
            </a:p>
          </p:txBody>
        </p:sp>
        <p:sp>
          <p:nvSpPr>
            <p:cNvPr id="46" name="Text Placeholder 28">
              <a:extLst>
                <a:ext uri="{FF2B5EF4-FFF2-40B4-BE49-F238E27FC236}">
                  <a16:creationId xmlns:a16="http://schemas.microsoft.com/office/drawing/2014/main" id="{C5A73045-5542-4479-A6BF-7D5F629AD2DE}"/>
                </a:ext>
              </a:extLst>
            </p:cNvPr>
            <p:cNvSpPr txBox="1">
              <a:spLocks/>
            </p:cNvSpPr>
            <p:nvPr/>
          </p:nvSpPr>
          <p:spPr>
            <a:xfrm>
              <a:off x="6315337" y="5271099"/>
              <a:ext cx="1219200" cy="41116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72B46"/>
                </a:buClr>
                <a:buSzPct val="120000"/>
                <a:buFont typeface="Arial" panose="020B0604020202020204" pitchFamily="34" charset="0"/>
                <a:buNone/>
                <a:defRPr sz="2000" b="0" kern="1200" spc="300">
                  <a:solidFill>
                    <a:srgbClr val="172B46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2020</a:t>
              </a:r>
            </a:p>
          </p:txBody>
        </p:sp>
      </p:grpSp>
      <p:pic>
        <p:nvPicPr>
          <p:cNvPr id="5" name="Graphic 4" descr="Upward trend">
            <a:extLst>
              <a:ext uri="{FF2B5EF4-FFF2-40B4-BE49-F238E27FC236}">
                <a16:creationId xmlns:a16="http://schemas.microsoft.com/office/drawing/2014/main" id="{F799090B-54CB-4F4A-9550-1B8DE5D65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61613" y="3545562"/>
            <a:ext cx="711027" cy="711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A872D2-4A0B-44CF-B5D6-5091279A4D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0427" y="1006109"/>
            <a:ext cx="622486" cy="71408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6DBFF03-0094-416D-9CD8-58D5F1562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856" y="2278627"/>
            <a:ext cx="622486" cy="7140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C317C0-4D86-4A42-B6AD-C4B8346F53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 flipV="1">
            <a:off x="5063703" y="5121166"/>
            <a:ext cx="711027" cy="71102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9E67BD9-B1FB-4BC1-A7C9-295B367EDF06}"/>
              </a:ext>
            </a:extLst>
          </p:cNvPr>
          <p:cNvGrpSpPr/>
          <p:nvPr/>
        </p:nvGrpSpPr>
        <p:grpSpPr>
          <a:xfrm>
            <a:off x="6315337" y="1134743"/>
            <a:ext cx="5248468" cy="433988"/>
            <a:chOff x="6315337" y="1134743"/>
            <a:chExt cx="5248468" cy="433988"/>
          </a:xfrm>
        </p:grpSpPr>
        <p:sp>
          <p:nvSpPr>
            <p:cNvPr id="19" name="Text Placeholder 28">
              <a:extLst>
                <a:ext uri="{FF2B5EF4-FFF2-40B4-BE49-F238E27FC236}">
                  <a16:creationId xmlns:a16="http://schemas.microsoft.com/office/drawing/2014/main" id="{E6CCD58B-0E84-4B84-9661-EF041D97FB46}"/>
                </a:ext>
              </a:extLst>
            </p:cNvPr>
            <p:cNvSpPr txBox="1">
              <a:spLocks/>
            </p:cNvSpPr>
            <p:nvPr/>
          </p:nvSpPr>
          <p:spPr>
            <a:xfrm>
              <a:off x="6315337" y="1157569"/>
              <a:ext cx="1219200" cy="41116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72B46"/>
                </a:buClr>
                <a:buSzPct val="120000"/>
                <a:buFont typeface="Arial" panose="020B0604020202020204" pitchFamily="34" charset="0"/>
                <a:buNone/>
                <a:defRPr sz="2000" b="0" kern="1200" spc="300">
                  <a:solidFill>
                    <a:srgbClr val="172B46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1999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38D94D-8726-4AB4-984A-FBF798E89D16}"/>
                </a:ext>
              </a:extLst>
            </p:cNvPr>
            <p:cNvSpPr txBox="1"/>
            <p:nvPr/>
          </p:nvSpPr>
          <p:spPr>
            <a:xfrm>
              <a:off x="7862872" y="1134743"/>
              <a:ext cx="37009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2000" dirty="0"/>
                <a:t>Consolidated Revenue Forecast 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5732E3A-8AF4-41B9-A280-34333E421B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0427" y="3732342"/>
            <a:ext cx="622486" cy="714081"/>
          </a:xfrm>
          <a:prstGeom prst="rect">
            <a:avLst/>
          </a:prstGeom>
        </p:spPr>
      </p:pic>
      <p:pic>
        <p:nvPicPr>
          <p:cNvPr id="4" name="Graphic 3" descr="Document">
            <a:extLst>
              <a:ext uri="{FF2B5EF4-FFF2-40B4-BE49-F238E27FC236}">
                <a16:creationId xmlns:a16="http://schemas.microsoft.com/office/drawing/2014/main" id="{88F10D83-B3B5-405D-A78F-3ED544217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63703" y="804204"/>
            <a:ext cx="723552" cy="72355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9C999C7-B115-4F18-AC6A-951B9F77C721}"/>
              </a:ext>
            </a:extLst>
          </p:cNvPr>
          <p:cNvCxnSpPr>
            <a:cxnSpLocks/>
          </p:cNvCxnSpPr>
          <p:nvPr/>
        </p:nvCxnSpPr>
        <p:spPr>
          <a:xfrm flipV="1">
            <a:off x="5407687" y="1595947"/>
            <a:ext cx="1" cy="522883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 descr="Document">
            <a:extLst>
              <a:ext uri="{FF2B5EF4-FFF2-40B4-BE49-F238E27FC236}">
                <a16:creationId xmlns:a16="http://schemas.microsoft.com/office/drawing/2014/main" id="{8EC0B710-01B4-4DA0-A756-78CAC9B2B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63898" y="804204"/>
            <a:ext cx="723552" cy="723552"/>
          </a:xfrm>
          <a:prstGeom prst="rect">
            <a:avLst/>
          </a:prstGeom>
        </p:spPr>
      </p:pic>
      <p:pic>
        <p:nvPicPr>
          <p:cNvPr id="32" name="Graphic 31" descr="Document">
            <a:extLst>
              <a:ext uri="{FF2B5EF4-FFF2-40B4-BE49-F238E27FC236}">
                <a16:creationId xmlns:a16="http://schemas.microsoft.com/office/drawing/2014/main" id="{DD195AB6-5487-422B-AFFF-45F78C7646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71422" y="795793"/>
            <a:ext cx="723552" cy="723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65E413-004B-462C-909D-084637B5EA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388" y="2328021"/>
            <a:ext cx="453620" cy="4119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9E37C9-9F1D-4A9D-909F-D1C5AEEC4C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4703" y="2328021"/>
            <a:ext cx="451143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8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F249-CE8C-45B1-B2F7-B23D0771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New Settings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9794F-DF7C-4D6F-A5C9-73FF06A79A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78679" y="842963"/>
            <a:ext cx="6348209" cy="5718175"/>
          </a:xfrm>
        </p:spPr>
        <p:txBody>
          <a:bodyPr>
            <a:normAutofit/>
          </a:bodyPr>
          <a:lstStyle/>
          <a:p>
            <a:pPr lvl="0"/>
            <a:endParaRPr lang="en-US" sz="2000" b="0" dirty="0"/>
          </a:p>
          <a:p>
            <a:pPr lvl="0"/>
            <a:endParaRPr lang="en-US" sz="2000" b="0" dirty="0"/>
          </a:p>
          <a:p>
            <a:pPr lvl="0"/>
            <a:endParaRPr lang="en-US" sz="2000" b="0" dirty="0"/>
          </a:p>
          <a:p>
            <a:pPr lvl="0"/>
            <a:endParaRPr lang="en-US" sz="2000" b="0" dirty="0"/>
          </a:p>
          <a:p>
            <a:pPr lvl="0"/>
            <a:endParaRPr lang="en-US" sz="2000" b="0" dirty="0"/>
          </a:p>
          <a:p>
            <a:r>
              <a:rPr lang="en-GB" dirty="0"/>
              <a:t>  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B63748-F6C1-428D-A04A-90F7634C184B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5D8DCCCB-AD08-4603-A6A2-CC42C19C982B}"/>
              </a:ext>
            </a:extLst>
          </p:cNvPr>
          <p:cNvGrpSpPr/>
          <p:nvPr/>
        </p:nvGrpSpPr>
        <p:grpSpPr>
          <a:xfrm>
            <a:off x="1671858" y="1977191"/>
            <a:ext cx="2690418" cy="2283990"/>
            <a:chOff x="723901" y="1597403"/>
            <a:chExt cx="3739041" cy="2935552"/>
          </a:xfrm>
        </p:grpSpPr>
        <p:pic>
          <p:nvPicPr>
            <p:cNvPr id="6" name="Graphic 5" descr="Gears">
              <a:extLst>
                <a:ext uri="{FF2B5EF4-FFF2-40B4-BE49-F238E27FC236}">
                  <a16:creationId xmlns:a16="http://schemas.microsoft.com/office/drawing/2014/main" id="{E7486E25-65C1-4B0C-97D8-E7DD3C723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74145" y="1597403"/>
              <a:ext cx="2288797" cy="2288797"/>
            </a:xfrm>
            <a:prstGeom prst="rect">
              <a:avLst/>
            </a:prstGeom>
          </p:spPr>
        </p:pic>
        <p:pic>
          <p:nvPicPr>
            <p:cNvPr id="11" name="Graphic 10" descr="Gears">
              <a:extLst>
                <a:ext uri="{FF2B5EF4-FFF2-40B4-BE49-F238E27FC236}">
                  <a16:creationId xmlns:a16="http://schemas.microsoft.com/office/drawing/2014/main" id="{33BE79B7-5631-4D34-8BE1-130859D8B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3901" y="2244158"/>
              <a:ext cx="2288797" cy="2288797"/>
            </a:xfrm>
            <a:prstGeom prst="rect">
              <a:avLst/>
            </a:prstGeom>
          </p:spPr>
        </p:pic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7CF107-7AE8-424C-B043-3009844FA8D4}"/>
              </a:ext>
            </a:extLst>
          </p:cNvPr>
          <p:cNvSpPr txBox="1">
            <a:spLocks/>
          </p:cNvSpPr>
          <p:nvPr/>
        </p:nvSpPr>
        <p:spPr>
          <a:xfrm>
            <a:off x="5578678" y="760471"/>
            <a:ext cx="6348209" cy="571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2AB0B1A-391D-48AD-B2C9-65ED45699CBD}"/>
              </a:ext>
            </a:extLst>
          </p:cNvPr>
          <p:cNvSpPr txBox="1">
            <a:spLocks/>
          </p:cNvSpPr>
          <p:nvPr/>
        </p:nvSpPr>
        <p:spPr>
          <a:xfrm>
            <a:off x="5578678" y="569912"/>
            <a:ext cx="6191076" cy="5991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dirty="0"/>
              <a:t>Changes to the Assumptions page;</a:t>
            </a:r>
          </a:p>
          <a:p>
            <a:endParaRPr lang="en-GB" sz="2000" b="0" dirty="0"/>
          </a:p>
          <a:p>
            <a:r>
              <a:rPr lang="en-GB" sz="2000" b="0" dirty="0"/>
              <a:t>Options for “Calculate interest to”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Completion + No. weeks (uses Timetable)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End of sale  + No. weeks (uses Timetable)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NEW </a:t>
            </a:r>
            <a:r>
              <a:rPr lang="en-GB" sz="2000" b="0" dirty="0"/>
              <a:t>Last Unit handover/sales – (max of Props/Units)</a:t>
            </a:r>
          </a:p>
          <a:p>
            <a:r>
              <a:rPr lang="en-GB" sz="2000" b="0" dirty="0"/>
              <a:t>Unit Drawdown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/>
              <a:t>No Unit Drawdown</a:t>
            </a:r>
            <a:endParaRPr lang="en-GB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NEW </a:t>
            </a:r>
            <a:r>
              <a:rPr lang="en-GB" sz="2000" b="0" dirty="0"/>
              <a:t>Drawdown on unit handover and drawdown on unit sales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Drawdowns finance required per handover over using ‘Method for apportioning development costs’ to apportion.</a:t>
            </a:r>
          </a:p>
          <a:p>
            <a:r>
              <a:rPr lang="en-GB" sz="2000" dirty="0"/>
              <a:t>NEW</a:t>
            </a:r>
            <a:r>
              <a:rPr lang="en-GB" sz="2000" b="0" dirty="0"/>
              <a:t> Development costs columns in Units screen;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Dev costs include interest (was dev costs)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Dev cost excluding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Finance Required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183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F249-CE8C-45B1-B2F7-B23D0771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500" b="1" dirty="0"/>
              <a:t>Options</a:t>
            </a:r>
            <a:br>
              <a:rPr lang="en-GB" sz="5500" b="1" dirty="0"/>
            </a:br>
            <a:endParaRPr lang="en-GB" sz="5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9794F-DF7C-4D6F-A5C9-73FF06A79A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78679" y="842963"/>
            <a:ext cx="6348209" cy="5718175"/>
          </a:xfrm>
        </p:spPr>
        <p:txBody>
          <a:bodyPr>
            <a:normAutofit/>
          </a:bodyPr>
          <a:lstStyle/>
          <a:p>
            <a:pPr lvl="0"/>
            <a:endParaRPr lang="en-US" sz="2000" b="0" dirty="0"/>
          </a:p>
          <a:p>
            <a:pPr lvl="0"/>
            <a:r>
              <a:rPr lang="en-US" sz="1600" b="0" dirty="0"/>
              <a:t>1. 	Single drawdown to tenure completion/end of sales date     per tenure/tab.</a:t>
            </a:r>
          </a:p>
          <a:p>
            <a:pPr lvl="0"/>
            <a:r>
              <a:rPr lang="en-US" sz="1600" b="0" dirty="0"/>
              <a:t>2.	</a:t>
            </a:r>
            <a:r>
              <a:rPr lang="en-US" sz="1600" dirty="0"/>
              <a:t>Phased drawdown excluding interest, final drawdown 	includes all interest.</a:t>
            </a:r>
          </a:p>
          <a:p>
            <a:pPr lvl="0"/>
            <a:r>
              <a:rPr lang="en-US" sz="1600" b="0" dirty="0"/>
              <a:t>3. 	Phased drawdown including interest.</a:t>
            </a:r>
          </a:p>
          <a:p>
            <a:pPr lvl="0"/>
            <a:endParaRPr lang="en-US" sz="2000" b="0" dirty="0"/>
          </a:p>
          <a:p>
            <a:pPr lvl="0"/>
            <a:endParaRPr lang="en-US" sz="2000" b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B63748-F6C1-428D-A04A-90F7634C184B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EED72D0-5631-40FE-84FC-057253D14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9151" y="2544032"/>
            <a:ext cx="3937407" cy="32830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9088C6-658B-433A-99AF-5F685B243685}"/>
              </a:ext>
            </a:extLst>
          </p:cNvPr>
          <p:cNvSpPr txBox="1"/>
          <p:nvPr/>
        </p:nvSpPr>
        <p:spPr>
          <a:xfrm>
            <a:off x="1983612" y="6858000"/>
            <a:ext cx="8224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www.flickr.com/photos/68751915@N05/6870884823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67653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A6B9-E7F2-4D0C-9895-41D2AC52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I get it?	</a:t>
            </a:r>
          </a:p>
        </p:txBody>
      </p:sp>
      <p:pic>
        <p:nvPicPr>
          <p:cNvPr id="10" name="Content Placeholder 9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CEF49A6-B713-47D0-98CE-1BCA8815430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5752" r="14036"/>
          <a:stretch/>
        </p:blipFill>
        <p:spPr>
          <a:xfrm>
            <a:off x="1111018" y="1912759"/>
            <a:ext cx="4600576" cy="3514347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41B4C77-4B07-48DF-81D5-D406E60F5D23}"/>
              </a:ext>
            </a:extLst>
          </p:cNvPr>
          <p:cNvSpPr txBox="1">
            <a:spLocks/>
          </p:cNvSpPr>
          <p:nvPr/>
        </p:nvSpPr>
        <p:spPr>
          <a:xfrm>
            <a:off x="6334126" y="1418370"/>
            <a:ext cx="5553073" cy="4503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Start using Units and Properties handover dates at viability stage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3.2.1.0 release end of Sept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Install latest Revenue Forecast </a:t>
            </a:r>
            <a:r>
              <a:rPr lang="en-US" sz="2000" b="0" dirty="0" err="1"/>
              <a:t>Revsix</a:t>
            </a:r>
            <a:r>
              <a:rPr lang="en-US" sz="2000" b="0" dirty="0"/>
              <a:t> &amp; turn on parameters and output props settings</a:t>
            </a:r>
          </a:p>
          <a:p>
            <a:endParaRPr lang="en-US" sz="2000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542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sz="1600" dirty="0">
            <a:solidFill>
              <a:srgbClr val="172B46"/>
            </a:solidFill>
            <a:latin typeface="Roboto Light" panose="02000000000000000000" pitchFamily="2" charset="0"/>
            <a:ea typeface="Roboto Light" panose="02000000000000000000" pitchFamily="2" charset="0"/>
            <a:cs typeface="Open Sans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5886</TotalTime>
  <Words>314</Words>
  <Application>Microsoft Office PowerPoint</Application>
  <PresentationFormat>Widescreen</PresentationFormat>
  <Paragraphs>65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Roboto Black</vt:lpstr>
      <vt:lpstr>Roboto</vt:lpstr>
      <vt:lpstr>Calibri</vt:lpstr>
      <vt:lpstr>Roboto Light</vt:lpstr>
      <vt:lpstr>Arial</vt:lpstr>
      <vt:lpstr>Calibri Light</vt:lpstr>
      <vt:lpstr>Office Theme</vt:lpstr>
      <vt:lpstr>  Phased Projects /Unit Drawdown  </vt:lpstr>
      <vt:lpstr>Issues modelling large projects  </vt:lpstr>
      <vt:lpstr>PowerPoint Presentation</vt:lpstr>
      <vt:lpstr>New Settings</vt:lpstr>
      <vt:lpstr>Options </vt:lpstr>
      <vt:lpstr>How do I get it?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Jonathan Ramos</dc:creator>
  <cp:lastModifiedBy>Lorraine Boyle</cp:lastModifiedBy>
  <cp:revision>456</cp:revision>
  <dcterms:created xsi:type="dcterms:W3CDTF">2019-10-25T12:10:47Z</dcterms:created>
  <dcterms:modified xsi:type="dcterms:W3CDTF">2020-09-10T15:32:33Z</dcterms:modified>
</cp:coreProperties>
</file>