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08" r:id="rId6"/>
    <p:sldId id="309" r:id="rId7"/>
    <p:sldId id="310" r:id="rId8"/>
    <p:sldId id="311" r:id="rId9"/>
    <p:sldId id="312" r:id="rId10"/>
    <p:sldId id="31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8C2D"/>
    <a:srgbClr val="E6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5BE1FA-F28C-4DE9-8DA3-04DB86638C1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66AAF6C8-0221-4992-8C43-7CC3EAC0A943}">
      <dgm:prSet phldrT="[Text]" phldr="1"/>
      <dgm:spPr/>
      <dgm:t>
        <a:bodyPr/>
        <a:lstStyle/>
        <a:p>
          <a:endParaRPr lang="en-GB" dirty="0"/>
        </a:p>
      </dgm:t>
    </dgm:pt>
    <dgm:pt modelId="{7B67E679-63F5-4F86-8E14-CCF6D4D0D4D7}" type="sibTrans" cxnId="{61FE880B-9AD7-4E52-8C64-4482A0D4D883}">
      <dgm:prSet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A screenshot of a computer&#10;&#10;Description automatically generated"/>
        </a:ext>
      </dgm:extLst>
    </dgm:pt>
    <dgm:pt modelId="{6201A9A7-6C7A-402E-92A9-26A2D6B922F8}" type="parTrans" cxnId="{61FE880B-9AD7-4E52-8C64-4482A0D4D883}">
      <dgm:prSet/>
      <dgm:spPr/>
      <dgm:t>
        <a:bodyPr/>
        <a:lstStyle/>
        <a:p>
          <a:endParaRPr lang="en-GB"/>
        </a:p>
      </dgm:t>
    </dgm:pt>
    <dgm:pt modelId="{23B9F866-5399-44C3-A9AD-64A2A84B5ACC}" type="pres">
      <dgm:prSet presAssocID="{585BE1FA-F28C-4DE9-8DA3-04DB86638C1F}" presName="Name0" presStyleCnt="0">
        <dgm:presLayoutVars>
          <dgm:chMax val="7"/>
          <dgm:chPref val="7"/>
          <dgm:dir/>
        </dgm:presLayoutVars>
      </dgm:prSet>
      <dgm:spPr/>
    </dgm:pt>
    <dgm:pt modelId="{2505445D-3723-476D-808B-1F7C0EF08B27}" type="pres">
      <dgm:prSet presAssocID="{585BE1FA-F28C-4DE9-8DA3-04DB86638C1F}" presName="Name1" presStyleCnt="0"/>
      <dgm:spPr/>
    </dgm:pt>
    <dgm:pt modelId="{E3ED29F8-5567-4AD1-9919-3F732EEB8E3B}" type="pres">
      <dgm:prSet presAssocID="{7B67E679-63F5-4F86-8E14-CCF6D4D0D4D7}" presName="picture_1" presStyleCnt="0"/>
      <dgm:spPr/>
    </dgm:pt>
    <dgm:pt modelId="{40D56991-4689-4727-A8C6-16800CA1385C}" type="pres">
      <dgm:prSet presAssocID="{7B67E679-63F5-4F86-8E14-CCF6D4D0D4D7}" presName="pictureRepeatNode" presStyleLbl="alignImgPlace1" presStyleIdx="0" presStyleCnt="1" custLinFactNeighborX="-94985" custLinFactNeighborY="0"/>
      <dgm:spPr/>
    </dgm:pt>
    <dgm:pt modelId="{5230ADF3-597F-4C9D-A43D-A22B42C49189}" type="pres">
      <dgm:prSet presAssocID="{66AAF6C8-0221-4992-8C43-7CC3EAC0A943}" presName="text_1" presStyleLbl="node1" presStyleIdx="0" presStyleCnt="0" custLinFactY="24571" custLinFactNeighborX="90424" custLinFactNeighborY="100000">
        <dgm:presLayoutVars>
          <dgm:bulletEnabled val="1"/>
        </dgm:presLayoutVars>
      </dgm:prSet>
      <dgm:spPr/>
    </dgm:pt>
  </dgm:ptLst>
  <dgm:cxnLst>
    <dgm:cxn modelId="{61FE880B-9AD7-4E52-8C64-4482A0D4D883}" srcId="{585BE1FA-F28C-4DE9-8DA3-04DB86638C1F}" destId="{66AAF6C8-0221-4992-8C43-7CC3EAC0A943}" srcOrd="0" destOrd="0" parTransId="{6201A9A7-6C7A-402E-92A9-26A2D6B922F8}" sibTransId="{7B67E679-63F5-4F86-8E14-CCF6D4D0D4D7}"/>
    <dgm:cxn modelId="{8A1F4929-738E-4D24-B172-02B7583E8A88}" type="presOf" srcId="{585BE1FA-F28C-4DE9-8DA3-04DB86638C1F}" destId="{23B9F866-5399-44C3-A9AD-64A2A84B5ACC}" srcOrd="0" destOrd="0" presId="urn:microsoft.com/office/officeart/2008/layout/CircularPictureCallout"/>
    <dgm:cxn modelId="{70B2817D-1F78-44E1-9866-9F308F9ACCF6}" type="presOf" srcId="{7B67E679-63F5-4F86-8E14-CCF6D4D0D4D7}" destId="{40D56991-4689-4727-A8C6-16800CA1385C}" srcOrd="0" destOrd="0" presId="urn:microsoft.com/office/officeart/2008/layout/CircularPictureCallout"/>
    <dgm:cxn modelId="{499495A2-A58F-49B0-94DF-FDF9D04E6431}" type="presOf" srcId="{66AAF6C8-0221-4992-8C43-7CC3EAC0A943}" destId="{5230ADF3-597F-4C9D-A43D-A22B42C49189}" srcOrd="0" destOrd="0" presId="urn:microsoft.com/office/officeart/2008/layout/CircularPictureCallout"/>
    <dgm:cxn modelId="{DC1CA022-4E7C-4EB2-AFC3-4F67F63FF5D5}" type="presParOf" srcId="{23B9F866-5399-44C3-A9AD-64A2A84B5ACC}" destId="{2505445D-3723-476D-808B-1F7C0EF08B27}" srcOrd="0" destOrd="0" presId="urn:microsoft.com/office/officeart/2008/layout/CircularPictureCallout"/>
    <dgm:cxn modelId="{9DA62A5F-09A8-40F0-94C7-168C7710B1D9}" type="presParOf" srcId="{2505445D-3723-476D-808B-1F7C0EF08B27}" destId="{E3ED29F8-5567-4AD1-9919-3F732EEB8E3B}" srcOrd="0" destOrd="0" presId="urn:microsoft.com/office/officeart/2008/layout/CircularPictureCallout"/>
    <dgm:cxn modelId="{7B5E8BFC-3E70-4DF4-8169-A9277E273D7B}" type="presParOf" srcId="{E3ED29F8-5567-4AD1-9919-3F732EEB8E3B}" destId="{40D56991-4689-4727-A8C6-16800CA1385C}" srcOrd="0" destOrd="0" presId="urn:microsoft.com/office/officeart/2008/layout/CircularPictureCallout"/>
    <dgm:cxn modelId="{D64DF61E-E257-4EA2-ADF0-4B19CAC31A4B}" type="presParOf" srcId="{2505445D-3723-476D-808B-1F7C0EF08B27}" destId="{5230ADF3-597F-4C9D-A43D-A22B42C49189}" srcOrd="1" destOrd="0" presId="urn:microsoft.com/office/officeart/2008/layout/CircularPictureCallou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D56991-4689-4727-A8C6-16800CA1385C}">
      <dsp:nvSpPr>
        <dsp:cNvPr id="0" name=""/>
        <dsp:cNvSpPr/>
      </dsp:nvSpPr>
      <dsp:spPr>
        <a:xfrm>
          <a:off x="0" y="1303859"/>
          <a:ext cx="3604592" cy="3604592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30ADF3-597F-4C9D-A43D-A22B42C49189}">
      <dsp:nvSpPr>
        <dsp:cNvPr id="0" name=""/>
        <dsp:cNvSpPr/>
      </dsp:nvSpPr>
      <dsp:spPr>
        <a:xfrm>
          <a:off x="4537148" y="4699689"/>
          <a:ext cx="2306938" cy="1189515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 dirty="0"/>
        </a:p>
      </dsp:txBody>
      <dsp:txXfrm>
        <a:off x="4537148" y="4699689"/>
        <a:ext cx="2306938" cy="11895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92F6A20-1A3B-4126-BC3B-1E877EBB8F2F}"/>
              </a:ext>
            </a:extLst>
          </p:cNvPr>
          <p:cNvSpPr/>
          <p:nvPr/>
        </p:nvSpPr>
        <p:spPr>
          <a:xfrm>
            <a:off x="940905" y="4200939"/>
            <a:ext cx="10668000" cy="1404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6F1184-652D-47BF-829A-D3AFD9B4FCFB}"/>
              </a:ext>
            </a:extLst>
          </p:cNvPr>
          <p:cNvSpPr/>
          <p:nvPr/>
        </p:nvSpPr>
        <p:spPr>
          <a:xfrm>
            <a:off x="234747" y="133858"/>
            <a:ext cx="6046783" cy="652190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3009D2C-34D3-469A-BF4F-0C48C93118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8897684"/>
              </p:ext>
            </p:extLst>
          </p:nvPr>
        </p:nvGraphicFramePr>
        <p:xfrm>
          <a:off x="4399721" y="313822"/>
          <a:ext cx="7209184" cy="6212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603797B7-B223-4214-B0AF-82084DE771DC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78569" y="437400"/>
            <a:ext cx="4799330" cy="977265"/>
          </a:xfrm>
          <a:prstGeom prst="rect">
            <a:avLst/>
          </a:prstGeom>
        </p:spPr>
      </p:pic>
      <p:sp>
        <p:nvSpPr>
          <p:cNvPr id="22" name="Text Box 2">
            <a:extLst>
              <a:ext uri="{FF2B5EF4-FFF2-40B4-BE49-F238E27FC236}">
                <a16:creationId xmlns:a16="http://schemas.microsoft.com/office/drawing/2014/main" id="{FA86A52C-0045-4624-BD31-CDCB4DB4D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805" y="5575254"/>
            <a:ext cx="4354195" cy="104394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solidFill>
                  <a:srgbClr val="FFFFFF"/>
                </a:solidFill>
                <a:effectLst/>
                <a:latin typeface="Dubai" panose="020B0503030403030204" pitchFamily="34" charset="-78"/>
                <a:ea typeface="Calibri" panose="020F0502020204030204" pitchFamily="34" charset="0"/>
                <a:cs typeface="Times New Roman" panose="02020603050405020304" pitchFamily="18" charset="0"/>
              </a:rPr>
              <a:t>DIGITAL SOLUTIONS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solidFill>
                  <a:srgbClr val="FFFFFF"/>
                </a:solidFill>
                <a:effectLst/>
                <a:latin typeface="Dubai" panose="020B0503030403030204" pitchFamily="34" charset="-78"/>
                <a:ea typeface="Calibri" panose="020F0502020204030204" pitchFamily="34" charset="0"/>
                <a:cs typeface="Times New Roman" panose="02020603050405020304" pitchFamily="18" charset="0"/>
              </a:rPr>
              <a:t> FOR SOCIAL HOUSING LANDLORDS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7BE4DF4-024C-4672-ADF3-7C7AC4C3E405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52" y="6206268"/>
            <a:ext cx="2015490" cy="520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24ACFE-A3CE-416C-AE78-BC3779099B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07970" y="3589045"/>
            <a:ext cx="2143125" cy="2143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BF4C6A-A00B-4574-B853-233C275BE0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60345" y="908446"/>
            <a:ext cx="2190750" cy="2085975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ADA14B98-C939-470A-8585-99FD8E16F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048" y="2530816"/>
            <a:ext cx="3571721" cy="101438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rgbClr val="FFFFFF"/>
                </a:solidFill>
                <a:effectLst/>
                <a:latin typeface="Dubai" panose="020B0503030403030204" pitchFamily="34" charset="-78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2800" b="1" dirty="0" err="1">
                <a:solidFill>
                  <a:srgbClr val="FFFFFF"/>
                </a:solidFill>
                <a:effectLst/>
                <a:latin typeface="Dubai" panose="020B0503030403030204" pitchFamily="34" charset="-78"/>
                <a:ea typeface="Calibri" panose="020F0502020204030204" pitchFamily="34" charset="0"/>
                <a:cs typeface="Times New Roman" panose="02020603050405020304" pitchFamily="18" charset="0"/>
              </a:rPr>
              <a:t>PanConnect</a:t>
            </a:r>
            <a:r>
              <a:rPr lang="en-GB" sz="2800" b="1" dirty="0">
                <a:solidFill>
                  <a:srgbClr val="FFFFFF"/>
                </a:solidFill>
                <a:effectLst/>
                <a:latin typeface="Dubai" panose="020B0503030403030204" pitchFamily="34" charset="-78"/>
                <a:ea typeface="Calibri" panose="020F0502020204030204" pitchFamily="34" charset="0"/>
                <a:cs typeface="Times New Roman" panose="02020603050405020304" pitchFamily="18" charset="0"/>
              </a:rPr>
              <a:t> M3Pamwin App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364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>
                <a:latin typeface="Dubai" panose="020B0503030403030204" pitchFamily="34" charset="-78"/>
                <a:cs typeface="Dubai" panose="020B0503030403030204" pitchFamily="34" charset="-78"/>
              </a:rPr>
              <a:t>About 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53387F-9D0C-4EA9-8CF7-58A55099410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52" y="6206268"/>
            <a:ext cx="2015490" cy="5200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1103C7DE-C86E-41EC-A5A2-6DF8270EF784}"/>
              </a:ext>
            </a:extLst>
          </p:cNvPr>
          <p:cNvGrpSpPr/>
          <p:nvPr/>
        </p:nvGrpSpPr>
        <p:grpSpPr>
          <a:xfrm>
            <a:off x="-238712" y="2185612"/>
            <a:ext cx="12629666" cy="2532806"/>
            <a:chOff x="-238712" y="2185612"/>
            <a:chExt cx="12629666" cy="2532806"/>
          </a:xfrm>
        </p:grpSpPr>
        <p:sp>
          <p:nvSpPr>
            <p:cNvPr id="17" name="2017">
              <a:extLst>
                <a:ext uri="{FF2B5EF4-FFF2-40B4-BE49-F238E27FC236}">
                  <a16:creationId xmlns:a16="http://schemas.microsoft.com/office/drawing/2014/main" id="{E1D4B412-47B7-43CB-95FE-7535208AE1E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071814" y="2390297"/>
              <a:ext cx="1769889" cy="1522800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rgbClr val="FF0000">
                <a:alpha val="80000"/>
              </a:srgbClr>
            </a:solidFill>
            <a:ln w="12700">
              <a:noFill/>
              <a:prstDash val="solid"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182880" rIns="158008" bIns="158008" numCol="1" spcCol="1270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175"/>
                </a:spcAft>
              </a:pPr>
              <a:r>
                <a:rPr lang="en-GB" sz="14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Launched product to market in 2016</a:t>
              </a:r>
              <a:endParaRPr lang="en-GB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2018">
              <a:extLst>
                <a:ext uri="{FF2B5EF4-FFF2-40B4-BE49-F238E27FC236}">
                  <a16:creationId xmlns:a16="http://schemas.microsoft.com/office/drawing/2014/main" id="{D21E9CAB-0A34-4432-BE71-1D5D110AF98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121354" y="2872453"/>
              <a:ext cx="1769890" cy="1522800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rgbClr val="00B050">
                <a:alpha val="80000"/>
              </a:srgbClr>
            </a:solidFill>
            <a:ln w="12700">
              <a:noFill/>
              <a:prstDash val="solid"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182880" rIns="158008" bIns="158008" numCol="1" spcCol="1270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175"/>
                </a:spcAft>
              </a:pPr>
              <a:r>
                <a:rPr lang="en-GB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 2017, we </a:t>
              </a:r>
              <a:r>
                <a:rPr lang="en-GB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grew the  development team to meet demand of new customers</a:t>
              </a:r>
              <a:endParaRPr lang="en-GB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2015">
              <a:extLst>
                <a:ext uri="{FF2B5EF4-FFF2-40B4-BE49-F238E27FC236}">
                  <a16:creationId xmlns:a16="http://schemas.microsoft.com/office/drawing/2014/main" id="{FBFB00F1-A8D0-43D0-AD6F-B3304A0C165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28974" y="2390297"/>
              <a:ext cx="1771174" cy="1523905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rgbClr val="C55A11">
                <a:alpha val="80000"/>
              </a:srgbClr>
            </a:solidFill>
            <a:ln w="12700">
              <a:noFill/>
              <a:prstDash val="solid"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182880" rIns="158008" bIns="158008" numCol="1" spcCol="1270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175"/>
                </a:spcAft>
              </a:pPr>
              <a:r>
                <a:rPr lang="en-GB" sz="14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Established in 2011</a:t>
              </a:r>
              <a:endPara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2016">
              <a:extLst>
                <a:ext uri="{FF2B5EF4-FFF2-40B4-BE49-F238E27FC236}">
                  <a16:creationId xmlns:a16="http://schemas.microsoft.com/office/drawing/2014/main" id="{096A82B3-4F72-4F94-A54D-1A3EED88BC3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009593" y="2914758"/>
              <a:ext cx="1769889" cy="1522800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tx1">
                <a:lumMod val="50000"/>
                <a:alpha val="70000"/>
              </a:schemeClr>
            </a:solidFill>
            <a:ln w="12700">
              <a:noFill/>
              <a:prstDash val="solid"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182880" rIns="158008" bIns="158008" numCol="1" spcCol="1270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175"/>
                </a:spcAft>
              </a:pPr>
              <a:r>
                <a:rPr lang="en-GB" sz="14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Beta sites developed with United Welsh, </a:t>
              </a:r>
              <a:r>
                <a:rPr lang="en-GB" sz="1400" b="1" kern="1200" dirty="0" err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Trivallis</a:t>
              </a:r>
              <a:r>
                <a:rPr lang="en-GB" sz="14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&amp; </a:t>
              </a:r>
              <a:r>
                <a:rPr lang="en-GB" sz="1400" b="1" kern="1200" dirty="0" err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Pobl</a:t>
              </a:r>
              <a:endParaRPr lang="en-GB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2019">
              <a:extLst>
                <a:ext uri="{FF2B5EF4-FFF2-40B4-BE49-F238E27FC236}">
                  <a16:creationId xmlns:a16="http://schemas.microsoft.com/office/drawing/2014/main" id="{FA99E54B-D1F5-4533-B70C-0D7491DA86C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8239707" y="2295168"/>
              <a:ext cx="1769889" cy="1522800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accent5">
                <a:alpha val="80000"/>
              </a:schemeClr>
            </a:solidFill>
            <a:ln w="12700">
              <a:noFill/>
              <a:prstDash val="solid"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182880" rIns="158008" bIns="158008" numCol="1" spcCol="1270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175"/>
                </a:spcAft>
              </a:pPr>
              <a:r>
                <a:rPr lang="en-GB" sz="14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with growing demand we launched new products and new versions of our offerings</a:t>
              </a:r>
              <a:endParaRPr lang="en-GB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2019">
              <a:extLst>
                <a:ext uri="{FF2B5EF4-FFF2-40B4-BE49-F238E27FC236}">
                  <a16:creationId xmlns:a16="http://schemas.microsoft.com/office/drawing/2014/main" id="{17131F67-6C72-4253-835D-2847446D539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0431698" y="2872453"/>
              <a:ext cx="1588643" cy="1522800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rgbClr val="00B0F0">
                <a:alpha val="80000"/>
              </a:srgbClr>
            </a:solidFill>
            <a:ln w="12700">
              <a:noFill/>
              <a:prstDash val="solid"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182880" rIns="158008" bIns="158008" numCol="1" spcCol="1270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175"/>
                </a:spcAft>
              </a:pPr>
              <a:r>
                <a:rPr lang="en-GB" sz="14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By 2019 we had doubled in size and</a:t>
              </a:r>
              <a:endPara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A319EE7-89E8-4A73-B615-D2E2FA71D2E1}"/>
                </a:ext>
              </a:extLst>
            </p:cNvPr>
            <p:cNvSpPr txBox="1"/>
            <p:nvPr/>
          </p:nvSpPr>
          <p:spPr>
            <a:xfrm>
              <a:off x="-238712" y="4072087"/>
              <a:ext cx="25070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Born out of the desire to</a:t>
              </a:r>
            </a:p>
            <a:p>
              <a:pPr algn="ctr"/>
              <a:r>
                <a:rPr lang="en-GB" sz="1200" dirty="0"/>
                <a:t> improve business solutions and processes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1D8C189-1975-4EA0-8C27-06F243492A93}"/>
                </a:ext>
              </a:extLst>
            </p:cNvPr>
            <p:cNvSpPr txBox="1"/>
            <p:nvPr/>
          </p:nvSpPr>
          <p:spPr>
            <a:xfrm>
              <a:off x="1684470" y="2294549"/>
              <a:ext cx="25070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Formed partnerships to achieve the right solutions for the sector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6479F54-1E34-4100-ADA2-E035BDB2A6CC}"/>
                </a:ext>
              </a:extLst>
            </p:cNvPr>
            <p:cNvSpPr txBox="1"/>
            <p:nvPr/>
          </p:nvSpPr>
          <p:spPr>
            <a:xfrm>
              <a:off x="3680528" y="4059582"/>
              <a:ext cx="25070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Went on to grow a presence in South Wales through a proven delivery method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ED1FF0F-18DA-47D1-A503-2D2968AB3261}"/>
                </a:ext>
              </a:extLst>
            </p:cNvPr>
            <p:cNvSpPr txBox="1"/>
            <p:nvPr/>
          </p:nvSpPr>
          <p:spPr>
            <a:xfrm>
              <a:off x="7917438" y="4015907"/>
              <a:ext cx="25070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taking note of sector changes we continued to adapt our product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36C1CC3-5737-49C0-876B-49B4FC18DEA7}"/>
                </a:ext>
              </a:extLst>
            </p:cNvPr>
            <p:cNvSpPr txBox="1"/>
            <p:nvPr/>
          </p:nvSpPr>
          <p:spPr>
            <a:xfrm>
              <a:off x="5760817" y="2266437"/>
              <a:ext cx="25070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We recruit to ensure we continue to deliver on time and budget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28A3872-7717-4581-9035-625CCFADFB23}"/>
                </a:ext>
              </a:extLst>
            </p:cNvPr>
            <p:cNvSpPr txBox="1"/>
            <p:nvPr/>
          </p:nvSpPr>
          <p:spPr>
            <a:xfrm>
              <a:off x="9883928" y="2185612"/>
              <a:ext cx="25070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Our reputation for delivery and quality meant that our customer base as continued to grow 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FE32238-256C-470A-836A-96C297094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3701" y="4610695"/>
            <a:ext cx="657924" cy="6579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0538EB-7128-4B6C-A3C9-7FC1B04E9530}"/>
              </a:ext>
            </a:extLst>
          </p:cNvPr>
          <p:cNvSpPr txBox="1"/>
          <p:nvPr/>
        </p:nvSpPr>
        <p:spPr>
          <a:xfrm>
            <a:off x="11155680" y="4838725"/>
            <a:ext cx="7659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M3 </a:t>
            </a:r>
            <a:r>
              <a:rPr lang="en-GB" sz="800" dirty="0" err="1">
                <a:latin typeface="Arial" panose="020B0604020202020204" pitchFamily="34" charset="0"/>
                <a:cs typeface="Arial" panose="020B0604020202020204" pitchFamily="34" charset="0"/>
              </a:rPr>
              <a:t>Pamwin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22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6739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>
                <a:latin typeface="Dubai" panose="020B0503030403030204" pitchFamily="34" charset="-78"/>
                <a:cs typeface="Dubai" panose="020B0503030403030204" pitchFamily="34" charset="-78"/>
              </a:rPr>
              <a:t>What is PanConnect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53387F-9D0C-4EA9-8CF7-58A55099410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52" y="6206268"/>
            <a:ext cx="2015490" cy="520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picture containing graphics, wheel, light&#10;&#10;Description automatically generated">
            <a:extLst>
              <a:ext uri="{FF2B5EF4-FFF2-40B4-BE49-F238E27FC236}">
                <a16:creationId xmlns:a16="http://schemas.microsoft.com/office/drawing/2014/main" id="{F1FCC47F-E6E7-4D4F-B28C-2B8C5675BAA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9000" y="22092"/>
            <a:ext cx="6887632" cy="6887632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1D819563-1419-44F7-A084-5BACE52E88F7}"/>
              </a:ext>
            </a:extLst>
          </p:cNvPr>
          <p:cNvGrpSpPr/>
          <p:nvPr/>
        </p:nvGrpSpPr>
        <p:grpSpPr>
          <a:xfrm>
            <a:off x="1759444" y="1931252"/>
            <a:ext cx="3481852" cy="792549"/>
            <a:chOff x="7673828" y="1586744"/>
            <a:chExt cx="3481852" cy="79254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7026E5B-EF4B-4EFB-9659-C4AD15D6C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73828" y="1586744"/>
              <a:ext cx="743776" cy="792549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8A8559D-B7C7-4817-9383-7AEF53267447}"/>
                </a:ext>
              </a:extLst>
            </p:cNvPr>
            <p:cNvSpPr txBox="1"/>
            <p:nvPr/>
          </p:nvSpPr>
          <p:spPr>
            <a:xfrm>
              <a:off x="8420652" y="1647061"/>
              <a:ext cx="2735028" cy="6075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 dirty="0">
                  <a:solidFill>
                    <a:srgbClr val="C4591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PANCONNECT STAFF APP: </a:t>
              </a:r>
              <a:r>
                <a:rPr lang="en-GB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STAFF MOBILISATION</a:t>
              </a:r>
              <a:endPara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050867B-8EC9-492A-8C5F-B6A5A97D48F4}"/>
              </a:ext>
            </a:extLst>
          </p:cNvPr>
          <p:cNvGrpSpPr/>
          <p:nvPr/>
        </p:nvGrpSpPr>
        <p:grpSpPr>
          <a:xfrm>
            <a:off x="1753441" y="2977849"/>
            <a:ext cx="3170797" cy="874459"/>
            <a:chOff x="1635774" y="2228677"/>
            <a:chExt cx="3170797" cy="87445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148AF12-8291-446C-95F2-43A63EBCE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35774" y="2341070"/>
              <a:ext cx="762066" cy="76206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D71B887-4432-4D8C-8E9B-5924DEF97326}"/>
                </a:ext>
              </a:extLst>
            </p:cNvPr>
            <p:cNvSpPr txBox="1"/>
            <p:nvPr/>
          </p:nvSpPr>
          <p:spPr>
            <a:xfrm>
              <a:off x="2355277" y="2228677"/>
              <a:ext cx="2451294" cy="6075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 dirty="0">
                  <a:solidFill>
                    <a:srgbClr val="C4591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SELF-SERVICE: </a:t>
              </a:r>
              <a:r>
                <a:rPr lang="en-GB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CUSTOMER PORTAL &amp; APP</a:t>
              </a:r>
              <a:endPara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1DCB1EB-35CE-4A3E-80D6-550486DEDE47}"/>
              </a:ext>
            </a:extLst>
          </p:cNvPr>
          <p:cNvGrpSpPr/>
          <p:nvPr/>
        </p:nvGrpSpPr>
        <p:grpSpPr>
          <a:xfrm>
            <a:off x="1753441" y="4149565"/>
            <a:ext cx="3791383" cy="871008"/>
            <a:chOff x="161639" y="4629323"/>
            <a:chExt cx="3791383" cy="87100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AD0C2A1-93BA-494D-ACCC-B29110F65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1639" y="4672533"/>
              <a:ext cx="749873" cy="621846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C02CA38-F893-4F3E-8D18-1E2AAA463683}"/>
                </a:ext>
              </a:extLst>
            </p:cNvPr>
            <p:cNvSpPr txBox="1"/>
            <p:nvPr/>
          </p:nvSpPr>
          <p:spPr>
            <a:xfrm>
              <a:off x="914107" y="4629323"/>
              <a:ext cx="3038915" cy="8710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 dirty="0">
                  <a:solidFill>
                    <a:srgbClr val="C4591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COMMUNICATIONS HUB:</a:t>
              </a:r>
              <a:r>
                <a:rPr lang="en-GB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ALTERNATIVE CONTACT SOLUTION</a:t>
              </a:r>
              <a:endPara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DED157B-A2CC-4207-BAB6-D99E4483C09C}"/>
              </a:ext>
            </a:extLst>
          </p:cNvPr>
          <p:cNvGrpSpPr/>
          <p:nvPr/>
        </p:nvGrpSpPr>
        <p:grpSpPr>
          <a:xfrm>
            <a:off x="1753441" y="5214408"/>
            <a:ext cx="3771918" cy="871008"/>
            <a:chOff x="8426170" y="4697483"/>
            <a:chExt cx="3771918" cy="87100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5B6624E-6E03-4187-A27E-2B8976161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426170" y="4748906"/>
              <a:ext cx="597460" cy="768163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6F8ECEE-CC7D-4623-B196-9ACA93CCB08A}"/>
                </a:ext>
              </a:extLst>
            </p:cNvPr>
            <p:cNvSpPr txBox="1"/>
            <p:nvPr/>
          </p:nvSpPr>
          <p:spPr>
            <a:xfrm>
              <a:off x="9194266" y="4697483"/>
              <a:ext cx="3003822" cy="8710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 dirty="0">
                  <a:solidFill>
                    <a:srgbClr val="C4591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DOCUMENT MANAGEMENT:</a:t>
              </a:r>
              <a:r>
                <a:rPr lang="en-GB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STAFF APP &amp; SELF-SERVICE DOCUMENT CONTROL</a:t>
              </a:r>
              <a:endPara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4474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364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>
                <a:latin typeface="Dubai" panose="020B0503030403030204" pitchFamily="34" charset="-78"/>
                <a:cs typeface="Dubai" panose="020B0503030403030204" pitchFamily="34" charset="-78"/>
              </a:rPr>
              <a:t>What you will see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53387F-9D0C-4EA9-8CF7-58A55099410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52" y="6206268"/>
            <a:ext cx="2015490" cy="520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D9F5AA3D-D488-4758-82D3-5D82D15F0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001" y="1129612"/>
            <a:ext cx="4173909" cy="417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AAF10E8-60F4-4F51-911A-7933B935B680}"/>
              </a:ext>
            </a:extLst>
          </p:cNvPr>
          <p:cNvGrpSpPr/>
          <p:nvPr/>
        </p:nvGrpSpPr>
        <p:grpSpPr>
          <a:xfrm>
            <a:off x="797461" y="1876093"/>
            <a:ext cx="5758083" cy="3427428"/>
            <a:chOff x="797461" y="1876093"/>
            <a:chExt cx="5758083" cy="3427428"/>
          </a:xfrm>
        </p:grpSpPr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6715F862-C981-4F7B-AEB6-8E791CB7A4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30000" t="28892" r="29333" b="27666"/>
            <a:stretch/>
          </p:blipFill>
          <p:spPr>
            <a:xfrm>
              <a:off x="828090" y="1876093"/>
              <a:ext cx="660009" cy="70503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2449B94-67D0-4F2B-9561-6FCB9D225AB6}"/>
                </a:ext>
              </a:extLst>
            </p:cNvPr>
            <p:cNvSpPr txBox="1"/>
            <p:nvPr/>
          </p:nvSpPr>
          <p:spPr>
            <a:xfrm>
              <a:off x="1581150" y="1876093"/>
              <a:ext cx="41405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How our platform integrates with back office systems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4DAE436-6A4C-4B9E-9E24-1B6FCDC80908}"/>
                </a:ext>
              </a:extLst>
            </p:cNvPr>
            <p:cNvSpPr txBox="1"/>
            <p:nvPr/>
          </p:nvSpPr>
          <p:spPr>
            <a:xfrm>
              <a:off x="1581149" y="3277664"/>
              <a:ext cx="41405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How we align your business processes</a:t>
              </a:r>
            </a:p>
          </p:txBody>
        </p:sp>
        <p:pic>
          <p:nvPicPr>
            <p:cNvPr id="11" name="Picture 10" descr="A close up of a logo&#10;&#10;Description automatically generated">
              <a:extLst>
                <a:ext uri="{FF2B5EF4-FFF2-40B4-BE49-F238E27FC236}">
                  <a16:creationId xmlns:a16="http://schemas.microsoft.com/office/drawing/2014/main" id="{70113CB7-FD65-458B-81FB-592EA7C683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32933" t="28400" r="32113" b="28031"/>
            <a:stretch/>
          </p:blipFill>
          <p:spPr>
            <a:xfrm>
              <a:off x="846097" y="3029925"/>
              <a:ext cx="658800" cy="82118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C290510-5E82-4451-AA3E-777F80343C5C}"/>
                </a:ext>
              </a:extLst>
            </p:cNvPr>
            <p:cNvSpPr txBox="1"/>
            <p:nvPr/>
          </p:nvSpPr>
          <p:spPr>
            <a:xfrm>
              <a:off x="1581149" y="4073558"/>
              <a:ext cx="497439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Our offering in form of a customer journey: focusing on </a:t>
              </a:r>
              <a:r>
                <a:rPr lang="en-GB" b="1" dirty="0">
                  <a:latin typeface="Calibri" panose="020F0502020204030204" pitchFamily="34" charset="0"/>
                  <a:cs typeface="Calibri" panose="020F0502020204030204" pitchFamily="34" charset="0"/>
                </a:rPr>
                <a:t>Mobilising Staff </a:t>
              </a:r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to create efficiencies and offering additional </a:t>
              </a:r>
              <a:r>
                <a:rPr lang="en-GB" b="1" dirty="0">
                  <a:latin typeface="Calibri" panose="020F0502020204030204" pitchFamily="34" charset="0"/>
                  <a:cs typeface="Calibri" panose="020F0502020204030204" pitchFamily="34" charset="0"/>
                </a:rPr>
                <a:t>Modules</a:t>
              </a:r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 to add value and generate results</a:t>
              </a:r>
            </a:p>
          </p:txBody>
        </p:sp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D2798E0E-057F-4BCB-85A1-43BD38CB0D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7549" t="27333" r="27000" b="27334"/>
            <a:stretch/>
          </p:blipFill>
          <p:spPr>
            <a:xfrm>
              <a:off x="797461" y="4597921"/>
              <a:ext cx="707436" cy="705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785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364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>
                <a:latin typeface="Dubai" panose="020B0503030403030204" pitchFamily="34" charset="-78"/>
                <a:cs typeface="Dubai" panose="020B0503030403030204" pitchFamily="34" charset="-78"/>
              </a:rPr>
              <a:t>How it all works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53387F-9D0C-4EA9-8CF7-58A55099410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52" y="6206268"/>
            <a:ext cx="2015490" cy="5200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364253E-639D-4C58-922A-00E0EBE8D8BC}"/>
              </a:ext>
            </a:extLst>
          </p:cNvPr>
          <p:cNvGrpSpPr/>
          <p:nvPr/>
        </p:nvGrpSpPr>
        <p:grpSpPr>
          <a:xfrm>
            <a:off x="2738723" y="859654"/>
            <a:ext cx="6775513" cy="5606646"/>
            <a:chOff x="2738723" y="1119687"/>
            <a:chExt cx="6775513" cy="560664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1086165-4FA1-4324-A230-7DC1AB88B9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5" t="9502" r="5732"/>
            <a:stretch/>
          </p:blipFill>
          <p:spPr>
            <a:xfrm>
              <a:off x="2738723" y="1656190"/>
              <a:ext cx="6775513" cy="507014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84FA92E-8D29-42F8-83DA-3D86AF17AD63}"/>
                </a:ext>
              </a:extLst>
            </p:cNvPr>
            <p:cNvSpPr/>
            <p:nvPr/>
          </p:nvSpPr>
          <p:spPr>
            <a:xfrm>
              <a:off x="7983940" y="3106947"/>
              <a:ext cx="1273791" cy="7466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0BDD747-453E-4006-8302-247F64897BBF}"/>
                </a:ext>
              </a:extLst>
            </p:cNvPr>
            <p:cNvSpPr/>
            <p:nvPr/>
          </p:nvSpPr>
          <p:spPr>
            <a:xfrm>
              <a:off x="2934269" y="3106947"/>
              <a:ext cx="1419367" cy="7553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5AF9051-D41E-42EC-9D19-614DB8FB6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94896" y="3061060"/>
              <a:ext cx="743776" cy="79254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4A27B0D-83F9-48E1-A01F-64BFF5A36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66090" y="3106947"/>
              <a:ext cx="762066" cy="762066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918F217-0485-4393-BAB1-EBC09CD1689D}"/>
                </a:ext>
              </a:extLst>
            </p:cNvPr>
            <p:cNvSpPr/>
            <p:nvPr/>
          </p:nvSpPr>
          <p:spPr>
            <a:xfrm>
              <a:off x="5609230" y="2115403"/>
              <a:ext cx="1173707" cy="2047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D47F88D-C3D5-41A7-8E59-45A4D943A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21146" y="1119687"/>
              <a:ext cx="749873" cy="621846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01C9EF0-9C90-400C-AA5F-949DCC0111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9336" y="6269855"/>
            <a:ext cx="484663" cy="4846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34816C-F652-4833-B8CB-4148E6488DB3}"/>
              </a:ext>
            </a:extLst>
          </p:cNvPr>
          <p:cNvSpPr txBox="1"/>
          <p:nvPr/>
        </p:nvSpPr>
        <p:spPr>
          <a:xfrm>
            <a:off x="3482223" y="6410353"/>
            <a:ext cx="56469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M3Pamwin</a:t>
            </a:r>
          </a:p>
        </p:txBody>
      </p:sp>
    </p:spTree>
    <p:extLst>
      <p:ext uri="{BB962C8B-B14F-4D97-AF65-F5344CB8AC3E}">
        <p14:creationId xmlns:p14="http://schemas.microsoft.com/office/powerpoint/2010/main" val="2961088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12D3D62F-5BA4-47EB-AC09-2D32E08C7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22" y="742950"/>
            <a:ext cx="10637125" cy="59833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6617" y="5970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>
                <a:latin typeface="Dubai" panose="020B0503030403030204" pitchFamily="34" charset="-78"/>
                <a:cs typeface="Dubai" panose="020B0503030403030204" pitchFamily="34" charset="-78"/>
              </a:rPr>
              <a:t>The Digital Journey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53387F-9D0C-4EA9-8CF7-58A55099410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52" y="6206268"/>
            <a:ext cx="2015490" cy="5200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C3EDC9-FDA1-48BF-9FE5-A70D4E4FDD3A}"/>
              </a:ext>
            </a:extLst>
          </p:cNvPr>
          <p:cNvSpPr/>
          <p:nvPr/>
        </p:nvSpPr>
        <p:spPr>
          <a:xfrm>
            <a:off x="1025497" y="4871098"/>
            <a:ext cx="1179320" cy="13160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C26A69-9DA5-434E-8E36-DCA3024691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2331" y="5365557"/>
            <a:ext cx="484663" cy="4846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7D55F7-DB3F-4BD8-A9F1-18DE6A58597F}"/>
              </a:ext>
            </a:extLst>
          </p:cNvPr>
          <p:cNvSpPr txBox="1"/>
          <p:nvPr/>
        </p:nvSpPr>
        <p:spPr>
          <a:xfrm>
            <a:off x="1342316" y="5850220"/>
            <a:ext cx="56469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M3Pamwin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74182B-152B-49EE-BA24-CE991EBC76E4}"/>
              </a:ext>
            </a:extLst>
          </p:cNvPr>
          <p:cNvSpPr txBox="1"/>
          <p:nvPr/>
        </p:nvSpPr>
        <p:spPr>
          <a:xfrm>
            <a:off x="1165873" y="4982813"/>
            <a:ext cx="91758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New Build Properties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477107CB-6587-4C3A-AFCE-A7C266D3EA21}"/>
              </a:ext>
            </a:extLst>
          </p:cNvPr>
          <p:cNvSpPr/>
          <p:nvPr/>
        </p:nvSpPr>
        <p:spPr>
          <a:xfrm rot="10379047">
            <a:off x="219036" y="3701114"/>
            <a:ext cx="1403128" cy="1816293"/>
          </a:xfrm>
          <a:prstGeom prst="arc">
            <a:avLst>
              <a:gd name="adj1" fmla="val 16200000"/>
              <a:gd name="adj2" fmla="val 4896098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059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364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>
                <a:latin typeface="Dubai" panose="020B0503030403030204" pitchFamily="34" charset="-78"/>
                <a:cs typeface="Dubai" panose="020B0503030403030204" pitchFamily="34" charset="-78"/>
              </a:rPr>
              <a:t>Creating Efficiencies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53387F-9D0C-4EA9-8CF7-58A55099410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52" y="6206268"/>
            <a:ext cx="2015490" cy="520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763514-9CB7-420D-84D4-038EB892A4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3540" y="156112"/>
            <a:ext cx="1279871" cy="136379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EA41D9B-339F-4C74-BA7B-A3DCE06827F8}"/>
              </a:ext>
            </a:extLst>
          </p:cNvPr>
          <p:cNvGrpSpPr/>
          <p:nvPr/>
        </p:nvGrpSpPr>
        <p:grpSpPr>
          <a:xfrm>
            <a:off x="2028394" y="1867851"/>
            <a:ext cx="2524556" cy="3913249"/>
            <a:chOff x="6856123" y="487266"/>
            <a:chExt cx="3771634" cy="5557939"/>
          </a:xfrm>
        </p:grpSpPr>
        <p:pic>
          <p:nvPicPr>
            <p:cNvPr id="9" name="Picture 8" descr="A screen shot of a computer&#10;&#10;Description generated with very high confidence">
              <a:extLst>
                <a:ext uri="{FF2B5EF4-FFF2-40B4-BE49-F238E27FC236}">
                  <a16:creationId xmlns:a16="http://schemas.microsoft.com/office/drawing/2014/main" id="{BFF12403-D5C9-4A1A-9C6B-8F8DBD5ACD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69" t="3750" r="17430" b="5208"/>
            <a:stretch/>
          </p:blipFill>
          <p:spPr>
            <a:xfrm>
              <a:off x="6856123" y="487266"/>
              <a:ext cx="3771634" cy="555793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BF94934-AF1D-4FF8-8BE9-A5C12D3ECD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6440" t="6936" r="36303" b="8700"/>
            <a:stretch/>
          </p:blipFill>
          <p:spPr>
            <a:xfrm>
              <a:off x="7246630" y="981705"/>
              <a:ext cx="2990619" cy="4555802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49D7A2C-D804-4765-B68F-39A0EFE3A62B}"/>
              </a:ext>
            </a:extLst>
          </p:cNvPr>
          <p:cNvSpPr txBox="1"/>
          <p:nvPr/>
        </p:nvSpPr>
        <p:spPr>
          <a:xfrm>
            <a:off x="4814337" y="2431928"/>
            <a:ext cx="5595211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PanConnect Staff App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allows true mobile working and operative access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No need for connectivity to any back-office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Role based sign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Data extraction can be from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multiple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Digital Work Tray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Accessible on multiple platforms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Can be used across any area of the business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77084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3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4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5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6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7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{BBFF9EB2-D598-49D7-A2A3-C7CC453306CE}tf11437505</Template>
  <TotalTime>238</TotalTime>
  <Words>277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Narrow</vt:lpstr>
      <vt:lpstr>Calibri</vt:lpstr>
      <vt:lpstr>Dubai</vt:lpstr>
      <vt:lpstr>Georgia Pro Cond Light</vt:lpstr>
      <vt:lpstr>Speak Pro</vt:lpstr>
      <vt:lpstr>RetrospectVTI</vt:lpstr>
      <vt:lpstr>PowerPoint Presentation</vt:lpstr>
      <vt:lpstr>About us</vt:lpstr>
      <vt:lpstr>What is PanConnect</vt:lpstr>
      <vt:lpstr>What you will see</vt:lpstr>
      <vt:lpstr>How it all works</vt:lpstr>
      <vt:lpstr>The Digital Journey</vt:lpstr>
      <vt:lpstr>Creating Efficiencies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Katrina Heyworth</dc:creator>
  <cp:lastModifiedBy>Nas Hayat</cp:lastModifiedBy>
  <cp:revision>34</cp:revision>
  <dcterms:created xsi:type="dcterms:W3CDTF">2020-08-06T09:14:16Z</dcterms:created>
  <dcterms:modified xsi:type="dcterms:W3CDTF">2020-09-10T12:16:30Z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