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701" r:id="rId1"/>
  </p:sldMasterIdLst>
  <p:notesMasterIdLst>
    <p:notesMasterId r:id="rId17"/>
  </p:notesMasterIdLst>
  <p:handoutMasterIdLst>
    <p:handoutMasterId r:id="rId18"/>
  </p:handoutMasterIdLst>
  <p:sldIdLst>
    <p:sldId id="2721" r:id="rId2"/>
    <p:sldId id="2783" r:id="rId3"/>
    <p:sldId id="2799" r:id="rId4"/>
    <p:sldId id="2800" r:id="rId5"/>
    <p:sldId id="2801" r:id="rId6"/>
    <p:sldId id="2802" r:id="rId7"/>
    <p:sldId id="2803" r:id="rId8"/>
    <p:sldId id="2785" r:id="rId9"/>
    <p:sldId id="2804" r:id="rId10"/>
    <p:sldId id="2787" r:id="rId11"/>
    <p:sldId id="2806" r:id="rId12"/>
    <p:sldId id="2805" r:id="rId13"/>
    <p:sldId id="2807" r:id="rId14"/>
    <p:sldId id="2808" r:id="rId15"/>
    <p:sldId id="2782" r:id="rId16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  <p:embeddedFont>
      <p:font typeface="Roboto Black" panose="02000000000000000000" pitchFamily="2" charset="0"/>
      <p:bold r:id="rId29"/>
      <p:boldItalic r:id="rId30"/>
    </p:embeddedFont>
    <p:embeddedFont>
      <p:font typeface="Roboto Light" panose="02000000000000000000" pitchFamily="2" charset="0"/>
      <p:regular r:id="rId31"/>
      <p: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5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B46"/>
    <a:srgbClr val="5B7FB1"/>
    <a:srgbClr val="D9D9D9"/>
    <a:srgbClr val="A2B2D2"/>
    <a:srgbClr val="003C64"/>
    <a:srgbClr val="005996"/>
    <a:srgbClr val="EFEFEF"/>
    <a:srgbClr val="0747A6"/>
    <a:srgbClr val="002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12" autoAdjust="0"/>
  </p:normalViewPr>
  <p:slideViewPr>
    <p:cSldViewPr snapToGrid="0">
      <p:cViewPr varScale="1">
        <p:scale>
          <a:sx n="94" d="100"/>
          <a:sy n="94" d="100"/>
        </p:scale>
        <p:origin x="474" y="78"/>
      </p:cViewPr>
      <p:guideLst>
        <p:guide orient="horz" pos="2319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75CE71-8B80-48B0-8A8D-8171BDC3B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352B39-E884-4646-83DE-1A29086292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A10BA-FC51-4659-9374-BC98776ABC57}" type="datetimeFigureOut">
              <a:rPr lang="en-GB" smtClean="0"/>
              <a:t>12/07/2022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9DA9E-0C9B-4BE5-B740-314AA7A4C1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2D82B-0859-488D-9CDD-781BFF06E7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DBE90-B89A-4F93-BDD3-9D83D6FC2A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246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E6A7F-FE4C-4DF2-A644-F480E6FCCEF8}" type="datetimeFigureOut">
              <a:rPr lang="en-GB" smtClean="0"/>
              <a:t>12/07/2022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518C0-2DCA-4DAA-9755-4CC2F7BE77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8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089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Will be an opportunity for questions at the end if time permits. Otherwise, feel free to catch me and any of the orgs participating in the study in the coffee &amp; lunch breaks.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887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7285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875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345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728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0053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106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Final report and resources will be shared (initially with study group, but then with wider client base). Ask clients</a:t>
            </a:r>
          </a:p>
          <a:p>
            <a:pPr marL="228600" indent="-228600">
              <a:buFont typeface="+mj-lt"/>
              <a:buAutoNum type="arabicParenR"/>
            </a:pPr>
            <a:r>
              <a:rPr lang="en-GB" dirty="0"/>
              <a:t>How are your organisation approaching MMC or modular developments?</a:t>
            </a:r>
          </a:p>
          <a:p>
            <a:pPr marL="228600" indent="-228600">
              <a:buFont typeface="+mj-lt"/>
              <a:buAutoNum type="arabicParenR"/>
            </a:pPr>
            <a:r>
              <a:rPr lang="en-GB" dirty="0"/>
              <a:t>Have you had difficulty making the appraisal work?</a:t>
            </a:r>
          </a:p>
          <a:p>
            <a:pPr marL="228600" indent="-228600">
              <a:buFont typeface="+mj-lt"/>
              <a:buAutoNum type="arabicParenR"/>
            </a:pPr>
            <a:r>
              <a:rPr lang="en-GB" dirty="0"/>
              <a:t>Obstacles to getting buy-in? Especially from the board?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308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BBBE4-CFC1-4E97-B59B-DB43D22FD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1D36D9-D518-48F8-B2C1-F24F08321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6C7DB-13BD-48DE-BB82-BE90BF27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12/07/2022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AB31A-1370-4390-8E5E-8102320F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6BE2E-B842-4A32-9B0A-F81611B28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67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06C5B-14BE-491C-8D67-35CB2E183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0064BC-42F6-4B76-A370-D3EBD12D8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11F46-5C68-443A-8337-43C93A0F0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12/07/2022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46A6C-BFE9-47EF-9220-6483D3D16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AA222-AC3A-4259-B36E-7C89F03E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919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F0FEFC-D37F-42E1-82B2-34207F681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9CCAEE-710A-4FC3-AE77-913EF91E3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B83D1-D1E5-4CA4-95DE-E3E258CDE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12/07/2022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DF3FA-5963-4A44-9BE3-38BDA6B14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C88CD-97D3-4405-896E-50C1385E0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210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E0866D3-A2C7-4920-8645-962664F44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3" y="5394822"/>
            <a:ext cx="2634247" cy="8242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1D9A34B-C9DB-4314-9EC3-6C20CC0EF9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M3 User Group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BAA301F-771E-43A5-BCE5-176694A235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02623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03 December 2019  |  The Crystal,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495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more traditional bullet list.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/>
              <a:t>This is a sub title. You may remove this if not required.</a:t>
            </a:r>
          </a:p>
          <a:p>
            <a:pPr lvl="1"/>
            <a:r>
              <a:rPr lang="en-US"/>
              <a:t>This is the inner paragraph. You may take out the highlighted sub title if not required.</a:t>
            </a:r>
          </a:p>
          <a:p>
            <a:pPr lvl="1"/>
            <a:r>
              <a:rPr lang="en-US" err="1"/>
              <a:t>Proin</a:t>
            </a:r>
            <a:r>
              <a:rPr lang="en-US"/>
              <a:t> non </a:t>
            </a:r>
            <a:r>
              <a:rPr lang="en-US" err="1"/>
              <a:t>velit</a:t>
            </a:r>
            <a:r>
              <a:rPr lang="en-US"/>
              <a:t> ac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</a:t>
            </a:r>
            <a:endParaRPr lang="en-US"/>
          </a:p>
          <a:p>
            <a:pPr lvl="1"/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blandit</a:t>
            </a:r>
            <a:r>
              <a:rPr lang="en-US"/>
              <a:t> semper </a:t>
            </a:r>
            <a:r>
              <a:rPr lang="en-US" err="1"/>
              <a:t>lacus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12898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Some section will not need anything more than a title.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96189-F55D-42E8-A9C1-4170E74F32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Note: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93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ncy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237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E0866D3-A2C7-4920-8645-962664F44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3" y="5394822"/>
            <a:ext cx="2634247" cy="8242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3C4AAA-7124-424A-AB0A-1C6DC84A6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M3 User Group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0114E45-56BF-48B6-B75B-ADB1EC7593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11249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03 December 2019  |  The Crystal,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166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light)"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5ACDD27-8218-4664-963E-C00588A708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4" y="5394821"/>
            <a:ext cx="2634246" cy="82425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M3 User Group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F254C55-32AF-40F4-A390-DD744A4912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19875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03 December 2019  |  The Crystal,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112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Presentation title here.</a:t>
            </a:r>
            <a:br>
              <a:rPr lang="en-US"/>
            </a:br>
            <a:r>
              <a:rPr lang="en-US"/>
              <a:t>Some titles are longer.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40270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M3 User Group   |   03 December 2019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55A25396-3118-4ECD-B872-2D2FE8D6EE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1407" y="508031"/>
            <a:ext cx="2458800" cy="76936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E939A-C32E-468A-BE13-67C8F10F19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51A403E-14E0-4D96-ACDE-6DBCCD58DB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010AC7A-58F0-4746-8A79-C4FE1E9A02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068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Presentation title here.</a:t>
            </a:r>
            <a:br>
              <a:rPr lang="en-US"/>
            </a:br>
            <a:r>
              <a:rPr lang="en-US"/>
              <a:t>Some titles are longer.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23017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M3 User Group   |   03 December 2019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3F14BDC-3C05-47AD-ACEE-834DD6C3BA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1407" y="508031"/>
            <a:ext cx="2458800" cy="769361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E81ECB2-8CED-4360-9175-2E91CFD105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8500CF-1060-42A0-8DC7-40FA85C78C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31A7D0F-D8B3-4797-915D-0D4E036DC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297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4DF0B-13B1-4E06-9EF7-981D71F89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A8150-12F0-4200-964A-B7610DC74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82603-FB53-4B56-9724-735290C39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12/07/2022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57E8F-1A33-4649-ACC1-02B9481A2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009A6-7C64-4A74-B24F-7A0CAF80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108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Presentation title here.</a:t>
            </a:r>
            <a:br>
              <a:rPr lang="en-US"/>
            </a:br>
            <a:r>
              <a:rPr lang="en-US"/>
              <a:t>Some titles are longer.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74775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M3 User Group   |   03 December 2019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 dirty="0">
              <a:solidFill>
                <a:srgbClr val="172B4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DBB858-C19D-41CD-8BAF-0681ECA07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2266" y="512424"/>
            <a:ext cx="2457941" cy="769093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D05E10-2C50-4AD6-8AA3-68173D3BD6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55FF91B-72D2-45F9-A158-B39144455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76C7003-74C6-4970-A064-6EBDACB194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351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Some section will not need anything more than a title.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C0980B5-8B8D-4C13-AD92-0FA2FA809B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Note: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EF19992-B615-41AC-87F2-1EAE698BEC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62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Some section will not need anything more than a title.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A07712-D1EF-4413-B45D-D4F84F6344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Note:</a:t>
            </a:r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ECC512-1B07-406C-846B-B547A37EB6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19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104520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Some section will not need anything more than a title.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CE66A3-487E-4AD8-AE68-45AFE2553399}"/>
              </a:ext>
            </a:extLst>
          </p:cNvPr>
          <p:cNvSpPr/>
          <p:nvPr userDrawn="1"/>
        </p:nvSpPr>
        <p:spPr>
          <a:xfrm>
            <a:off x="1452562" y="-857250"/>
            <a:ext cx="360000" cy="360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9" y="3841751"/>
            <a:ext cx="10104522" cy="9949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But some may require a subtitle. Please use this template instead. This can have a max of 2 lines of text.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BBE1F08-CB2A-411B-88E9-2D96893936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104519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Note: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E385CF-2882-46DF-9B7E-B21FD0FED5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53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55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040352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Some section will not need anything more than a title.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9" y="3841751"/>
            <a:ext cx="10040354" cy="9606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But some may require a subtitle. Please use this template instead. This can have a max of 2 lines of text.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153F28-B921-4703-92B6-AB53294B8F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040351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Note: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8179504-70FA-4E29-9BAD-4C81A4C142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84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032330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Some section will not need anything more than a title.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8" y="3841751"/>
            <a:ext cx="10032333" cy="9949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But some may require a subtitle. Please use this template instead. This can have a max of 2 lines of text.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DC5A9E8-AF9B-4EB6-AD98-75DC28ED2A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032329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Note:</a:t>
            </a:r>
            <a:endParaRPr lang="en-GB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B9D2D-ADD9-401A-A9F2-58AD879C53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38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56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the title for this bullet list, max 3-4 lines.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This is a </a:t>
            </a:r>
            <a:r>
              <a:rPr lang="en-US" err="1"/>
              <a:t>bulletlist</a:t>
            </a:r>
            <a:r>
              <a:rPr lang="en-US"/>
              <a:t> title.</a:t>
            </a:r>
          </a:p>
          <a:p>
            <a:pPr lvl="1"/>
            <a:r>
              <a:rPr lang="en-US"/>
              <a:t>This is the inner paragraph.</a:t>
            </a:r>
          </a:p>
          <a:p>
            <a:pPr lvl="1"/>
            <a:endParaRPr lang="en-US"/>
          </a:p>
          <a:p>
            <a:pPr lvl="0"/>
            <a:r>
              <a:rPr lang="en-US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r>
              <a:rPr lang="en-US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88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the title for this bullet list, max 3-4 lines.</a:t>
            </a:r>
            <a:endParaRPr lang="en-GB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6C4EEF-604E-44C5-B633-37A75FDE6AE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This is a </a:t>
            </a:r>
            <a:r>
              <a:rPr lang="en-US" err="1"/>
              <a:t>bulletlist</a:t>
            </a:r>
            <a:r>
              <a:rPr lang="en-US"/>
              <a:t> title.</a:t>
            </a:r>
          </a:p>
          <a:p>
            <a:pPr lvl="1"/>
            <a:r>
              <a:rPr lang="en-US"/>
              <a:t>This is the inner paragraph.</a:t>
            </a:r>
          </a:p>
          <a:p>
            <a:pPr lvl="1"/>
            <a:endParaRPr lang="en-US"/>
          </a:p>
          <a:p>
            <a:pPr lvl="0"/>
            <a:r>
              <a:rPr lang="en-US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r>
              <a:rPr lang="en-US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33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white)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the title for this list items, max 3-4 lines.</a:t>
            </a:r>
            <a:endParaRPr lang="en-GB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30325C2-0DCB-4981-AD50-908C1D3146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/>
              <a:t>This is a </a:t>
            </a:r>
            <a:r>
              <a:rPr lang="en-US" err="1"/>
              <a:t>bulletlist</a:t>
            </a:r>
            <a:r>
              <a:rPr lang="en-US"/>
              <a:t> title.</a:t>
            </a:r>
          </a:p>
          <a:p>
            <a:pPr lvl="1"/>
            <a:r>
              <a:rPr lang="en-US"/>
              <a:t>This is the inner paragraph.</a:t>
            </a:r>
          </a:p>
          <a:p>
            <a:pPr lvl="1"/>
            <a:endParaRPr lang="en-US"/>
          </a:p>
          <a:p>
            <a:pPr lvl="0"/>
            <a:r>
              <a:rPr lang="en-US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r>
              <a:rPr lang="en-US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6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You may use this for </a:t>
            </a:r>
            <a:r>
              <a:rPr lang="en-US" err="1"/>
              <a:t>pragraphs</a:t>
            </a:r>
            <a:r>
              <a:rPr lang="en-US"/>
              <a:t> too.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This is a sub title.</a:t>
            </a:r>
          </a:p>
          <a:p>
            <a:pPr lvl="1"/>
            <a:r>
              <a:rPr lang="en-US"/>
              <a:t>This is the inner paragraph. You may take out the highlighted sub title if not required.</a:t>
            </a:r>
          </a:p>
          <a:p>
            <a:pPr lvl="1"/>
            <a:r>
              <a:rPr lang="en-US" err="1"/>
              <a:t>Proin</a:t>
            </a:r>
            <a:r>
              <a:rPr lang="en-US"/>
              <a:t> non </a:t>
            </a:r>
            <a:r>
              <a:rPr lang="en-US" err="1"/>
              <a:t>velit</a:t>
            </a:r>
            <a:r>
              <a:rPr lang="en-US"/>
              <a:t> ac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</a:t>
            </a:r>
            <a:endParaRPr lang="en-US"/>
          </a:p>
          <a:p>
            <a:pPr lvl="1"/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blandit</a:t>
            </a:r>
            <a:r>
              <a:rPr lang="en-US"/>
              <a:t> semper </a:t>
            </a:r>
            <a:r>
              <a:rPr lang="en-US" err="1"/>
              <a:t>lacus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. Integer vestibulum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et </a:t>
            </a:r>
            <a:r>
              <a:rPr lang="en-US" err="1"/>
              <a:t>viverra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vel dictum nisi. </a:t>
            </a:r>
          </a:p>
        </p:txBody>
      </p:sp>
    </p:spTree>
    <p:extLst>
      <p:ext uri="{BB962C8B-B14F-4D97-AF65-F5344CB8AC3E}">
        <p14:creationId xmlns:p14="http://schemas.microsoft.com/office/powerpoint/2010/main" val="2559257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8AD9A-BFC5-4106-B015-DAD50D337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E50DD-B044-413E-9371-5CF557F44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18F95-C260-4CA8-A8DD-3A48C862A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12/07/2022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47934-C536-4F71-9247-6D2DE723D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3B0FF-3B9C-4BA0-B164-40FE0BB5D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9498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You may use this for </a:t>
            </a:r>
            <a:r>
              <a:rPr lang="en-US" err="1"/>
              <a:t>pragraphs</a:t>
            </a:r>
            <a:r>
              <a:rPr lang="en-US"/>
              <a:t> too.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This is a sub title.</a:t>
            </a:r>
          </a:p>
          <a:p>
            <a:pPr lvl="1"/>
            <a:r>
              <a:rPr lang="en-US"/>
              <a:t>This is the inner paragraph. You may take out the highlighted sub title if not required.</a:t>
            </a:r>
          </a:p>
          <a:p>
            <a:pPr lvl="1"/>
            <a:r>
              <a:rPr lang="en-US" err="1"/>
              <a:t>Proin</a:t>
            </a:r>
            <a:r>
              <a:rPr lang="en-US"/>
              <a:t> non </a:t>
            </a:r>
            <a:r>
              <a:rPr lang="en-US" err="1"/>
              <a:t>velit</a:t>
            </a:r>
            <a:r>
              <a:rPr lang="en-US"/>
              <a:t> ac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</a:t>
            </a:r>
            <a:endParaRPr lang="en-US"/>
          </a:p>
          <a:p>
            <a:pPr lvl="1"/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blandit</a:t>
            </a:r>
            <a:r>
              <a:rPr lang="en-US"/>
              <a:t> semper </a:t>
            </a:r>
            <a:r>
              <a:rPr lang="en-US" err="1"/>
              <a:t>lacus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. Integer vestibulum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et </a:t>
            </a:r>
            <a:r>
              <a:rPr lang="en-US" err="1"/>
              <a:t>viverra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vel dictum nisi. </a:t>
            </a:r>
          </a:p>
        </p:txBody>
      </p:sp>
    </p:spTree>
    <p:extLst>
      <p:ext uri="{BB962C8B-B14F-4D97-AF65-F5344CB8AC3E}">
        <p14:creationId xmlns:p14="http://schemas.microsoft.com/office/powerpoint/2010/main" val="985367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You may use this for paragraphs too.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/>
              <a:t>This is a sub title.</a:t>
            </a:r>
          </a:p>
          <a:p>
            <a:pPr lvl="1"/>
            <a:r>
              <a:rPr lang="en-US"/>
              <a:t>This is the inner paragraph. You may take out the highlighted sub title if not required.</a:t>
            </a:r>
          </a:p>
          <a:p>
            <a:pPr lvl="1"/>
            <a:r>
              <a:rPr lang="en-US" err="1"/>
              <a:t>Proin</a:t>
            </a:r>
            <a:r>
              <a:rPr lang="en-US"/>
              <a:t> non </a:t>
            </a:r>
            <a:r>
              <a:rPr lang="en-US" err="1"/>
              <a:t>velit</a:t>
            </a:r>
            <a:r>
              <a:rPr lang="en-US"/>
              <a:t> ac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</a:t>
            </a:r>
            <a:endParaRPr lang="en-US"/>
          </a:p>
          <a:p>
            <a:pPr lvl="1"/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blandit</a:t>
            </a:r>
            <a:r>
              <a:rPr lang="en-US"/>
              <a:t> semper </a:t>
            </a:r>
            <a:r>
              <a:rPr lang="en-US" err="1"/>
              <a:t>lacus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. Integer vestibulum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et </a:t>
            </a:r>
            <a:r>
              <a:rPr lang="en-US" err="1"/>
              <a:t>viverra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vel dictum nisi. </a:t>
            </a:r>
          </a:p>
        </p:txBody>
      </p:sp>
    </p:spTree>
    <p:extLst>
      <p:ext uri="{BB962C8B-B14F-4D97-AF65-F5344CB8AC3E}">
        <p14:creationId xmlns:p14="http://schemas.microsoft.com/office/powerpoint/2010/main" val="1250143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more traditional bullet list.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This is a sub title. You may remove this if not required.</a:t>
            </a:r>
          </a:p>
          <a:p>
            <a:pPr lvl="1"/>
            <a:r>
              <a:rPr lang="en-US"/>
              <a:t>This is the inner paragraph. You may take out the highlighted sub title if not required.</a:t>
            </a:r>
          </a:p>
          <a:p>
            <a:pPr lvl="1"/>
            <a:r>
              <a:rPr lang="en-US" err="1"/>
              <a:t>Proin</a:t>
            </a:r>
            <a:r>
              <a:rPr lang="en-US"/>
              <a:t> non </a:t>
            </a:r>
            <a:r>
              <a:rPr lang="en-US" err="1"/>
              <a:t>velit</a:t>
            </a:r>
            <a:r>
              <a:rPr lang="en-US"/>
              <a:t> ac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</a:t>
            </a:r>
            <a:endParaRPr lang="en-US"/>
          </a:p>
          <a:p>
            <a:pPr lvl="1"/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blandit</a:t>
            </a:r>
            <a:r>
              <a:rPr lang="en-US"/>
              <a:t> semper </a:t>
            </a:r>
            <a:r>
              <a:rPr lang="en-US" err="1"/>
              <a:t>lacus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ECAEF30-15BD-41D9-9171-C01D2B29C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15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more traditional bullet list.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This is a sub title. You may remove this if not required.</a:t>
            </a:r>
          </a:p>
          <a:p>
            <a:pPr lvl="1"/>
            <a:r>
              <a:rPr lang="en-US"/>
              <a:t>This is the inner paragraph. You may take out the highlighted sub title if not required.</a:t>
            </a:r>
          </a:p>
          <a:p>
            <a:pPr lvl="1"/>
            <a:r>
              <a:rPr lang="en-US" err="1"/>
              <a:t>Proin</a:t>
            </a:r>
            <a:r>
              <a:rPr lang="en-US"/>
              <a:t> non </a:t>
            </a:r>
            <a:r>
              <a:rPr lang="en-US" err="1"/>
              <a:t>velit</a:t>
            </a:r>
            <a:r>
              <a:rPr lang="en-US"/>
              <a:t> ac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</a:t>
            </a:r>
            <a:endParaRPr lang="en-US"/>
          </a:p>
          <a:p>
            <a:pPr lvl="1"/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blandit</a:t>
            </a:r>
            <a:r>
              <a:rPr lang="en-US"/>
              <a:t> semper </a:t>
            </a:r>
            <a:r>
              <a:rPr lang="en-US" err="1"/>
              <a:t>lacus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7FBFC9-8F7E-4F70-8E8D-47EC341EC5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89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update image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A3315FD-D6E0-45B7-98DC-873483BB57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E8AAB6F-C0B7-4AC5-A165-FD61D4F33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feature title with an image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D79A930-9087-489F-91F7-A69AC0EA4C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You may also add a short description here if required. Note that in most instances, a title should be enough.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389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BBA5-445D-4A89-9824-F2D15CC3C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feature title with an image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update image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B5524CF-117C-4F28-9FBA-8940F0BB4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You may also add a short description here if required. Note that in most instances, a title should be enough.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96097C1-8DBC-4D55-B9B3-A54643FC6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6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 b="1">
                <a:solidFill>
                  <a:srgbClr val="172B46"/>
                </a:solidFill>
              </a:defRPr>
            </a:lvl1pPr>
          </a:lstStyle>
          <a:p>
            <a:r>
              <a:rPr lang="en-GB" dirty="0"/>
              <a:t>Click to update image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83A5D-C0CE-4A02-AA01-6C3A8BC6A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32AE59E-043A-46F8-9B53-08A8EF98EE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feature title with an image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A53CF93-96C6-4D84-B338-93184FF56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You may also add a short description here if required. Note that in most instances, a title should be enough.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227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5C11AAE-F14B-4483-ADF4-BC0306969A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1412" y="6015149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98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83A5D-C0CE-4A02-AA01-6C3A8BC6A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528236-9D14-4313-99E2-8F9A0F188A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24" y="53144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8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BD158-460D-4062-B2D4-80989C2C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09539-4E98-407C-B531-0D2AB4812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0967C-2FA0-4F2D-AD05-D430DBE2F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D2E84-B1EF-4FDE-B4AB-E4AE47C82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12/07/2022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9F62D-B2EA-41E4-B5B2-0838BE1C1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053F6-D9B1-4785-A17B-3B26FD14D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9576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97D6BFE-23AB-4A6A-A106-67E0C2A507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1412" y="6015149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96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BBA5-445D-4A89-9824-F2D15CC3C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feature title with an image to the right.</a:t>
            </a:r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7973649-8B29-4DD6-B212-5EEE6AA21A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You may also add a short description here if required. Note that in most instances, a title should be enough.</a:t>
            </a:r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EE9AC6-4BE0-4488-A2BF-5C9A8A688D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24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79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6400B171-CC25-4A83-8EAE-66E32F07FD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2656" y="6015149"/>
            <a:ext cx="1786688" cy="55905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5688AE1D-D73F-4827-AD38-81C08F027A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468937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feature title with an image to the right.</a:t>
            </a:r>
            <a:endParaRPr lang="en-GB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3F555ED5-C46B-4A55-A802-8425BBC18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You may also add a short description here if required. Note that in most instances, a title should be enough.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097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B93A4F44-0428-4D20-BE14-FC7AEF868F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2656" y="6015149"/>
            <a:ext cx="1786688" cy="559057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41B3A8B-5CF5-4555-BEF9-C98B2A489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468937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feature title with an image to the right.</a:t>
            </a:r>
            <a:endParaRPr lang="en-GB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E308998D-244A-4E4F-836C-C702242FEC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You may also add a short description here if required. Note that in most instances, a title should be enough.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28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6C378-874F-4871-AF4B-0D8CA840E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CF80A-9578-4731-B737-8152B99E2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B2219C-4E67-4FCF-8FD9-D4B50DEAE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35D4CE-6F1C-4C52-95E9-16663185B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08BC6F-2201-4A23-AC95-2854C8E3A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98F015-98F5-4E01-A7C3-03353C0A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12/07/2022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BF00E5-7D1E-4B12-9878-94621F90F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196A74-5E6D-4C10-ABD9-561D337CA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48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D8E4-20B0-4BEA-A7B3-21B5E3964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72AE16-D75F-46F6-BEE7-04D1F7C59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12/07/2022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7A422-77F2-4A96-9128-65B5C4622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BFAF4E-76C0-43C6-860A-5F8C386A7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660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AEE6F9-5C45-41AE-86D8-77B0FA5AD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12/07/2022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61C494-A950-48F7-B329-BFA965A60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FAA32-4928-4891-A965-3DE2096E7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84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9478B-BCB6-4F44-9A8E-562C6B59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6E00E-E9D2-41A0-812B-14087FA26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B7BAF4-5036-422F-ACE2-419C86345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E9F43A-56DF-4E8D-B3A0-7700EC942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12/07/2022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B5FBB-8DD5-4535-8DAD-495BF97F6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0D834-55BF-48BA-9E34-BE7723396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51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3F9CA-7438-41D5-84DC-725E3DEAC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5F7A23-7B5B-4EDA-8A22-819F049DC9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02A704-4819-4B2D-96ED-1CFC4FA2F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F3AAA-15CC-48DF-B770-2F2C218E3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12/07/2022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495FE-0DE1-4774-821B-BC88F78A5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27D97-1DB4-4FF0-A966-03E09820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482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F30E82-222F-4C56-8DEF-98A379E0A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97D29-1B2D-46D8-8E6A-5278C26EC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B6704-4413-43DD-9534-7BE63E9849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2F520-F8B6-4DF2-9545-54BA98DA6F19}" type="datetimeFigureOut">
              <a:rPr lang="en-GB" smtClean="0"/>
              <a:t>12/07/2022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89974-157A-4884-9AB1-DA2BBA1CC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C3B10-F24E-4DDF-8240-782458034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22A3-7796-4D8E-8CE6-EA0CA25085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48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667" r:id="rId16"/>
    <p:sldLayoutId id="2147483669" r:id="rId17"/>
    <p:sldLayoutId id="2147483655" r:id="rId18"/>
    <p:sldLayoutId id="2147483665" r:id="rId19"/>
    <p:sldLayoutId id="2147483666" r:id="rId20"/>
    <p:sldLayoutId id="2147483671" r:id="rId21"/>
    <p:sldLayoutId id="2147483672" r:id="rId22"/>
    <p:sldLayoutId id="2147483680" r:id="rId23"/>
    <p:sldLayoutId id="2147483679" r:id="rId24"/>
    <p:sldLayoutId id="2147483678" r:id="rId25"/>
    <p:sldLayoutId id="2147483677" r:id="rId26"/>
    <p:sldLayoutId id="2147483675" r:id="rId27"/>
    <p:sldLayoutId id="2147483676" r:id="rId28"/>
    <p:sldLayoutId id="2147483681" r:id="rId29"/>
    <p:sldLayoutId id="2147483682" r:id="rId30"/>
    <p:sldLayoutId id="2147483683" r:id="rId31"/>
    <p:sldLayoutId id="2147483690" r:id="rId32"/>
    <p:sldLayoutId id="2147483691" r:id="rId33"/>
    <p:sldLayoutId id="2147483673" r:id="rId34"/>
    <p:sldLayoutId id="2147483688" r:id="rId35"/>
    <p:sldLayoutId id="2147483689" r:id="rId36"/>
    <p:sldLayoutId id="2147483694" r:id="rId37"/>
    <p:sldLayoutId id="2147483700" r:id="rId38"/>
    <p:sldLayoutId id="2147483699" r:id="rId39"/>
    <p:sldLayoutId id="2147483693" r:id="rId40"/>
    <p:sldLayoutId id="2147483696" r:id="rId41"/>
    <p:sldLayoutId id="2147483697" r:id="rId42"/>
    <p:sldLayoutId id="2147483698" r:id="rId4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8CC42-A3FE-4BF7-8836-FA0EFAE1B3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Sorry I can’t do this in person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14388-D99D-4B34-A529-9386E94661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The new appraisal calculation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21315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842852"/>
            <a:ext cx="3926253" cy="2586148"/>
          </a:xfrm>
        </p:spPr>
        <p:txBody>
          <a:bodyPr anchor="b">
            <a:normAutofit/>
          </a:bodyPr>
          <a:lstStyle/>
          <a:p>
            <a:r>
              <a:rPr lang="en-GB" sz="4800" dirty="0"/>
              <a:t>4 NPV to year of first let / sale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10539" y="381001"/>
            <a:ext cx="6916349" cy="6058875"/>
          </a:xfrm>
        </p:spPr>
        <p:txBody>
          <a:bodyPr>
            <a:no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GB" sz="2200" b="1" kern="1200" dirty="0">
                <a:solidFill>
                  <a:srgbClr val="172B4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Compromise between NPV at completion and NPV at project start</a:t>
            </a:r>
            <a:endParaRPr lang="en-GB" sz="2200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GB" sz="2200" b="1" dirty="0">
                <a:latin typeface="Roboto" panose="02000000000000000000" pitchFamily="2" charset="0"/>
                <a:ea typeface="Roboto" panose="02000000000000000000" pitchFamily="2" charset="0"/>
              </a:rPr>
              <a:t>(most reluctant to move to NPV at start because it looks worse)</a:t>
            </a:r>
            <a:endParaRPr lang="en-GB" sz="2200" b="1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GB" sz="2200" b="1" dirty="0">
                <a:latin typeface="Roboto" panose="02000000000000000000" pitchFamily="2" charset="0"/>
                <a:ea typeface="Roboto" panose="02000000000000000000" pitchFamily="2" charset="0"/>
              </a:rPr>
              <a:t>Discounts the mortgage/finance required back as well</a:t>
            </a:r>
            <a:endParaRPr lang="en-GB" sz="2200" b="1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GB" sz="2200" b="1" kern="1200" dirty="0">
                <a:solidFill>
                  <a:srgbClr val="172B4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(based on existing principles used rarely in consolidation)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2200" b="1" dirty="0">
                <a:latin typeface="Roboto" panose="02000000000000000000" pitchFamily="2" charset="0"/>
                <a:ea typeface="Roboto" panose="02000000000000000000" pitchFamily="2" charset="0"/>
              </a:rPr>
              <a:t>Can be additive – each tenure uses own rate – or consolidated using one rate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GB" sz="2200" b="1" kern="1200" dirty="0">
                <a:solidFill>
                  <a:srgbClr val="172B4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Additive can also discount further back to earliest first let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GB" sz="2200" b="1" dirty="0">
                <a:latin typeface="Roboto" panose="02000000000000000000" pitchFamily="2" charset="0"/>
                <a:ea typeface="Roboto" panose="02000000000000000000" pitchFamily="2" charset="0"/>
              </a:rPr>
              <a:t>Solves the phasing issue (as does NPV to start)</a:t>
            </a:r>
            <a:endParaRPr lang="en-GB" sz="2200" b="1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endParaRPr lang="en-GB" sz="2200" b="1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104F4F-675A-402F-9FB3-62E051976BB7}"/>
              </a:ext>
            </a:extLst>
          </p:cNvPr>
          <p:cNvCxnSpPr>
            <a:cxnSpLocks/>
          </p:cNvCxnSpPr>
          <p:nvPr/>
        </p:nvCxnSpPr>
        <p:spPr>
          <a:xfrm>
            <a:off x="803275" y="3646577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372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842852"/>
            <a:ext cx="3926253" cy="2586148"/>
          </a:xfrm>
        </p:spPr>
        <p:txBody>
          <a:bodyPr anchor="b">
            <a:normAutofit/>
          </a:bodyPr>
          <a:lstStyle/>
          <a:p>
            <a:r>
              <a:rPr lang="en-GB" sz="4800" dirty="0"/>
              <a:t>New weighted discount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10539" y="381001"/>
            <a:ext cx="6916349" cy="6058875"/>
          </a:xfrm>
        </p:spPr>
        <p:txBody>
          <a:bodyPr>
            <a:no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GB" sz="2200" b="1" kern="1200" dirty="0">
                <a:solidFill>
                  <a:srgbClr val="172B4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Previous model used either tenure rate and added results together, or ‘predominant’ rate for consolidation</a:t>
            </a:r>
          </a:p>
          <a:p>
            <a:pPr marL="742950" lvl="0" indent="-742950">
              <a:buFont typeface="+mj-lt"/>
              <a:buAutoNum type="arabicPeriod"/>
            </a:pPr>
            <a:endParaRPr lang="en-GB" sz="2200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GB" sz="2200" b="1" dirty="0">
                <a:latin typeface="Roboto" panose="02000000000000000000" pitchFamily="2" charset="0"/>
                <a:ea typeface="Roboto" panose="02000000000000000000" pitchFamily="2" charset="0"/>
              </a:rPr>
              <a:t>Long term IRR always there as alternative rate</a:t>
            </a:r>
          </a:p>
          <a:p>
            <a:pPr marL="742950" lvl="0" indent="-742950">
              <a:buFont typeface="+mj-lt"/>
              <a:buAutoNum type="arabicPeriod"/>
            </a:pPr>
            <a:endParaRPr lang="en-GB" sz="2200" b="1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GB" sz="2200" b="1" dirty="0">
                <a:latin typeface="Roboto" panose="02000000000000000000" pitchFamily="2" charset="0"/>
                <a:ea typeface="Roboto" panose="02000000000000000000" pitchFamily="2" charset="0"/>
              </a:rPr>
              <a:t>Long term IRR now repurposed as optional weighted discount rate for use across all tenures in a consolidated appraisal</a:t>
            </a:r>
            <a:endParaRPr lang="en-GB" sz="2200" b="1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endParaRPr lang="en-GB" sz="2200" b="1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104F4F-675A-402F-9FB3-62E051976BB7}"/>
              </a:ext>
            </a:extLst>
          </p:cNvPr>
          <p:cNvCxnSpPr>
            <a:cxnSpLocks/>
          </p:cNvCxnSpPr>
          <p:nvPr/>
        </p:nvCxnSpPr>
        <p:spPr>
          <a:xfrm>
            <a:off x="803275" y="3646577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106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D1752-68BC-26F6-0843-C3CF26E00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NPVs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304B59C-5265-E39F-50EF-A176512AAD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045357"/>
              </p:ext>
            </p:extLst>
          </p:nvPr>
        </p:nvGraphicFramePr>
        <p:xfrm>
          <a:off x="838200" y="1825625"/>
          <a:ext cx="1051560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47330231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386775339"/>
                    </a:ext>
                  </a:extLst>
                </a:gridCol>
                <a:gridCol w="1361440">
                  <a:extLst>
                    <a:ext uri="{9D8B030D-6E8A-4147-A177-3AD203B41FA5}">
                      <a16:colId xmlns:a16="http://schemas.microsoft.com/office/drawing/2014/main" val="1450879130"/>
                    </a:ext>
                  </a:extLst>
                </a:gridCol>
                <a:gridCol w="3896360">
                  <a:extLst>
                    <a:ext uri="{9D8B030D-6E8A-4147-A177-3AD203B41FA5}">
                      <a16:colId xmlns:a16="http://schemas.microsoft.com/office/drawing/2014/main" val="22665259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Discounts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Rate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188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NPV additive to first let – modelled on prior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Earliest first let of any unit in appraisal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Tenure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Adds NPV at first let for each tenure together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832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NPV consolidated to first 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Earliest first let of any unit in appraisal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/>
                        <a:t>Predom</a:t>
                      </a:r>
                      <a:r>
                        <a:rPr lang="en-GB" dirty="0"/>
                        <a:t>, or weighted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Combines revenues and discounts to earliest first let, using one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085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NPV to project start – consolidated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Project 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/>
                        <a:t>Predom</a:t>
                      </a:r>
                      <a:r>
                        <a:rPr lang="en-GB" dirty="0"/>
                        <a:t>, or weighted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Combines revenues/capital and discounts to start, one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735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NPV to project start – additive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Project start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Tenure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Combines revenues/capital for each tenure, discounts to start of earliest tenure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22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NPV to first let - additive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Earliest first let of any unit in appraisal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Tenure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Calculates NPV to first let year of each tenure, discounts results to earliest year of first let of any tenure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196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352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842852"/>
            <a:ext cx="3926253" cy="2586148"/>
          </a:xfrm>
        </p:spPr>
        <p:txBody>
          <a:bodyPr anchor="b">
            <a:normAutofit/>
          </a:bodyPr>
          <a:lstStyle/>
          <a:p>
            <a:r>
              <a:rPr lang="en-GB" sz="4800" dirty="0"/>
              <a:t>5 – Easier to audit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10539" y="381001"/>
            <a:ext cx="6916349" cy="6058875"/>
          </a:xfrm>
        </p:spPr>
        <p:txBody>
          <a:bodyPr>
            <a:no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GB" sz="2200" b="1" kern="1200" dirty="0">
                <a:solidFill>
                  <a:srgbClr val="172B4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Big strip out of Params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GB" sz="2200" b="1" dirty="0">
                <a:latin typeface="Roboto" panose="02000000000000000000" pitchFamily="2" charset="0"/>
                <a:ea typeface="Roboto" panose="02000000000000000000" pitchFamily="2" charset="0"/>
              </a:rPr>
              <a:t>Each bit of calculation gets a Calc sheet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GB" sz="2200" b="1" kern="1200" dirty="0">
                <a:solidFill>
                  <a:srgbClr val="172B4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Separate session</a:t>
            </a:r>
          </a:p>
          <a:p>
            <a:pPr marL="742950" lvl="0" indent="-742950">
              <a:buFont typeface="+mj-lt"/>
              <a:buAutoNum type="arabicPeriod"/>
            </a:pPr>
            <a:endParaRPr lang="en-GB" sz="2200" b="1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104F4F-675A-402F-9FB3-62E051976BB7}"/>
              </a:ext>
            </a:extLst>
          </p:cNvPr>
          <p:cNvCxnSpPr>
            <a:cxnSpLocks/>
          </p:cNvCxnSpPr>
          <p:nvPr/>
        </p:nvCxnSpPr>
        <p:spPr>
          <a:xfrm>
            <a:off x="803275" y="3646577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730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842852"/>
            <a:ext cx="3926253" cy="2586148"/>
          </a:xfrm>
        </p:spPr>
        <p:txBody>
          <a:bodyPr anchor="b">
            <a:normAutofit/>
          </a:bodyPr>
          <a:lstStyle/>
          <a:p>
            <a:r>
              <a:rPr lang="en-GB" sz="4800" dirty="0"/>
              <a:t>6 – Rent to buy flexibility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10539" y="381001"/>
            <a:ext cx="6916349" cy="6058875"/>
          </a:xfrm>
        </p:spPr>
        <p:txBody>
          <a:bodyPr>
            <a:no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GB" sz="2200" b="1" kern="1200" dirty="0">
                <a:solidFill>
                  <a:srgbClr val="172B4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Previous question mark over whether 50% in year 10 meant: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GB" sz="1400" b="1" dirty="0">
                <a:latin typeface="Roboto" panose="02000000000000000000" pitchFamily="2" charset="0"/>
                <a:ea typeface="Roboto" panose="02000000000000000000" pitchFamily="2" charset="0"/>
              </a:rPr>
              <a:t>50% of all units sell 100%, rest remain on previous tenure, or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GB" sz="1400" b="1" kern="1200" dirty="0">
                <a:solidFill>
                  <a:srgbClr val="172B4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100% of all units sell 50% ,all convert to shared ownership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200" b="1" dirty="0">
                <a:latin typeface="Roboto" panose="02000000000000000000" pitchFamily="2" charset="0"/>
                <a:ea typeface="Roboto" panose="02000000000000000000" pitchFamily="2" charset="0"/>
              </a:rPr>
              <a:t>Now resolved by a parameter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200" b="1" kern="1200" dirty="0">
                <a:solidFill>
                  <a:srgbClr val="172B4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What is the assumed conversion in a rent to buy situation?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200" b="1" dirty="0">
                <a:latin typeface="Roboto" panose="02000000000000000000" pitchFamily="2" charset="0"/>
                <a:ea typeface="Roboto" panose="02000000000000000000" pitchFamily="2" charset="0"/>
              </a:rPr>
              <a:t>Can be static, or made to change by template or custom field lookup</a:t>
            </a:r>
            <a:endParaRPr lang="en-GB" sz="2200" b="1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endParaRPr lang="en-GB" sz="2200" b="1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104F4F-675A-402F-9FB3-62E051976BB7}"/>
              </a:ext>
            </a:extLst>
          </p:cNvPr>
          <p:cNvCxnSpPr>
            <a:cxnSpLocks/>
          </p:cNvCxnSpPr>
          <p:nvPr/>
        </p:nvCxnSpPr>
        <p:spPr>
          <a:xfrm>
            <a:off x="803275" y="3646577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262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C2741-0B89-4485-B9F8-CCE9A4612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1343030"/>
            <a:ext cx="9753600" cy="1936496"/>
          </a:xfrm>
        </p:spPr>
        <p:txBody>
          <a:bodyPr>
            <a:normAutofit/>
          </a:bodyPr>
          <a:lstStyle/>
          <a:p>
            <a:r>
              <a:rPr lang="en-US" dirty="0"/>
              <a:t>Comprehensive release notes available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EEA0740-3591-4726-8A3D-AC1D61B222AD}"/>
              </a:ext>
            </a:extLst>
          </p:cNvPr>
          <p:cNvCxnSpPr>
            <a:cxnSpLocks/>
          </p:cNvCxnSpPr>
          <p:nvPr/>
        </p:nvCxnSpPr>
        <p:spPr>
          <a:xfrm>
            <a:off x="819151" y="3302027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005AE7C4-A00B-45E4-B2F9-3C8EE84D7ADA}"/>
              </a:ext>
            </a:extLst>
          </p:cNvPr>
          <p:cNvSpPr txBox="1">
            <a:spLocks/>
          </p:cNvSpPr>
          <p:nvPr/>
        </p:nvSpPr>
        <p:spPr>
          <a:xfrm>
            <a:off x="723901" y="3671295"/>
            <a:ext cx="9174360" cy="718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endParaRPr lang="en-GB" sz="2000" b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81F0CD-1E3F-4BF0-9814-265E424B5768}"/>
              </a:ext>
            </a:extLst>
          </p:cNvPr>
          <p:cNvSpPr txBox="1">
            <a:spLocks/>
          </p:cNvSpPr>
          <p:nvPr/>
        </p:nvSpPr>
        <p:spPr>
          <a:xfrm>
            <a:off x="723901" y="4491910"/>
            <a:ext cx="9174360" cy="7189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1522565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842852"/>
            <a:ext cx="3926253" cy="2586148"/>
          </a:xfrm>
        </p:spPr>
        <p:txBody>
          <a:bodyPr anchor="b">
            <a:normAutofit fontScale="90000"/>
          </a:bodyPr>
          <a:lstStyle/>
          <a:p>
            <a:r>
              <a:rPr lang="en-GB" dirty="0"/>
              <a:t>The new Appraisal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10539" y="744718"/>
            <a:ext cx="6916349" cy="5695158"/>
          </a:xfrm>
        </p:spPr>
        <p:txBody>
          <a:bodyPr>
            <a:normAutofit lnSpcReduction="10000"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GB" sz="3600" b="1" kern="1200" dirty="0">
                <a:solidFill>
                  <a:srgbClr val="172B4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Supports phasing, whether in a tenure or across multi tenures</a:t>
            </a:r>
            <a:endParaRPr lang="en-GB" sz="3600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sz="3600" b="1" dirty="0">
                <a:latin typeface="Roboto" panose="02000000000000000000" pitchFamily="2" charset="0"/>
                <a:ea typeface="Roboto" panose="02000000000000000000" pitchFamily="2" charset="0"/>
              </a:rPr>
              <a:t>Is at unit level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GB" sz="3600" b="1" dirty="0">
                <a:latin typeface="Roboto" panose="02000000000000000000" pitchFamily="2" charset="0"/>
                <a:ea typeface="Roboto" panose="02000000000000000000" pitchFamily="2" charset="0"/>
              </a:rPr>
              <a:t>Has a new layout for Revenues</a:t>
            </a:r>
            <a:endParaRPr lang="en-GB" sz="3600" b="1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GB" sz="3600" b="1" dirty="0">
                <a:latin typeface="Roboto" panose="02000000000000000000" pitchFamily="2" charset="0"/>
                <a:ea typeface="Roboto" panose="02000000000000000000" pitchFamily="2" charset="0"/>
              </a:rPr>
              <a:t>Introduces new NPV measures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GB" sz="3600" b="1" kern="1200" dirty="0">
                <a:solidFill>
                  <a:srgbClr val="172B4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Is even easier to audit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GB" sz="3600" b="1" kern="1200" dirty="0">
                <a:solidFill>
                  <a:srgbClr val="172B4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Has more flexible rent to buy</a:t>
            </a:r>
          </a:p>
          <a:p>
            <a:pPr marL="742950" lvl="0" indent="-742950">
              <a:buFont typeface="+mj-lt"/>
              <a:buAutoNum type="arabicPeriod"/>
            </a:pPr>
            <a:endParaRPr lang="en-GB" sz="2400" b="1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104F4F-675A-402F-9FB3-62E051976BB7}"/>
              </a:ext>
            </a:extLst>
          </p:cNvPr>
          <p:cNvCxnSpPr>
            <a:cxnSpLocks/>
          </p:cNvCxnSpPr>
          <p:nvPr/>
        </p:nvCxnSpPr>
        <p:spPr>
          <a:xfrm>
            <a:off x="803275" y="3646577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540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D94EA-391D-78D0-E56C-460E4D2B9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 Phasing – in a tenure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EC23B-8FD6-95E1-9085-C7BC83C185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Prior models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501BE-E128-868B-053D-26005BE040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Rolled early revenue into a lump sum on last day of PC year</a:t>
            </a:r>
          </a:p>
          <a:p>
            <a:r>
              <a:rPr lang="en-GB" dirty="0" err="1"/>
              <a:t>xNPV</a:t>
            </a:r>
            <a:r>
              <a:rPr lang="en-GB" dirty="0"/>
              <a:t> revenues used same constraints</a:t>
            </a:r>
          </a:p>
          <a:p>
            <a:r>
              <a:rPr lang="en-GB" dirty="0"/>
              <a:t>Mortgage at completion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94DC49-C2B3-C56C-A1FB-75794133E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Appraisal Calc 7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AE2DEC-E09E-6773-CEF6-519B9A2762D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dirty="0"/>
              <a:t>Brings in revenues in the year a unit first lets or sells</a:t>
            </a:r>
          </a:p>
          <a:p>
            <a:r>
              <a:rPr lang="en-GB" dirty="0" err="1"/>
              <a:t>xNPV</a:t>
            </a:r>
            <a:r>
              <a:rPr lang="en-GB" dirty="0"/>
              <a:t> revenues monthly for 10 years</a:t>
            </a:r>
          </a:p>
          <a:p>
            <a:r>
              <a:rPr lang="en-GB" dirty="0"/>
              <a:t>Mortgage brought in for each year of first lets, discounted to completion</a:t>
            </a:r>
          </a:p>
        </p:txBody>
      </p:sp>
    </p:spTree>
    <p:extLst>
      <p:ext uri="{BB962C8B-B14F-4D97-AF65-F5344CB8AC3E}">
        <p14:creationId xmlns:p14="http://schemas.microsoft.com/office/powerpoint/2010/main" val="2946981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05BD5-A68D-D718-8279-7364C3BEF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 Phasing - tenure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FA859-74D4-DD55-01A0-6AFB015021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Old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ADBA56C-BB62-7E33-7BE2-D823C78625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905760"/>
            <a:ext cx="5157787" cy="265176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725F1F-9FC1-12BB-1DE9-58FC8B3265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New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AB51CC3-E65B-38D3-79F9-D973B4250FF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92106" y="3006726"/>
            <a:ext cx="4143375" cy="2550794"/>
          </a:xfrm>
        </p:spPr>
      </p:pic>
    </p:spTree>
    <p:extLst>
      <p:ext uri="{BB962C8B-B14F-4D97-AF65-F5344CB8AC3E}">
        <p14:creationId xmlns:p14="http://schemas.microsoft.com/office/powerpoint/2010/main" val="2078553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D94EA-391D-78D0-E56C-460E4D2B9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 Phasing – in a consolidation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EC23B-8FD6-95E1-9085-C7BC83C185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Prior models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501BE-E128-868B-053D-26005BE040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Applied PC lump sum revenues to each tenure with early handovers</a:t>
            </a:r>
          </a:p>
          <a:p>
            <a:r>
              <a:rPr lang="en-GB" dirty="0" err="1"/>
              <a:t>xNPV</a:t>
            </a:r>
            <a:r>
              <a:rPr lang="en-GB" dirty="0"/>
              <a:t> revenues used same constraints</a:t>
            </a:r>
          </a:p>
          <a:p>
            <a:r>
              <a:rPr lang="en-GB" dirty="0"/>
              <a:t>Mortgage could be discounted back, but only one mortgage at PC for each tenure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94DC49-C2B3-C56C-A1FB-75794133E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Appraisal Calc 7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AE2DEC-E09E-6773-CEF6-519B9A2762D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dirty="0"/>
              <a:t>Brings in revenues in the year a unit first lets or sells</a:t>
            </a:r>
            <a:br>
              <a:rPr lang="en-GB" dirty="0"/>
            </a:br>
            <a:endParaRPr lang="en-GB" dirty="0"/>
          </a:p>
          <a:p>
            <a:r>
              <a:rPr lang="en-GB" dirty="0" err="1"/>
              <a:t>xNPV</a:t>
            </a:r>
            <a:r>
              <a:rPr lang="en-GB" dirty="0"/>
              <a:t> revenues monthly for 10 years</a:t>
            </a:r>
          </a:p>
          <a:p>
            <a:r>
              <a:rPr lang="en-GB" dirty="0"/>
              <a:t>Mortgage brought in for each year of first lets, discounted to completion</a:t>
            </a:r>
          </a:p>
        </p:txBody>
      </p:sp>
    </p:spTree>
    <p:extLst>
      <p:ext uri="{BB962C8B-B14F-4D97-AF65-F5344CB8AC3E}">
        <p14:creationId xmlns:p14="http://schemas.microsoft.com/office/powerpoint/2010/main" val="976800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D94EA-391D-78D0-E56C-460E4D2B9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 Unit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EC23B-8FD6-95E1-9085-C7BC83C185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Prior models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501BE-E128-868B-053D-26005BE040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Treated MRP or staircasing from PC for all units</a:t>
            </a:r>
          </a:p>
          <a:p>
            <a:r>
              <a:rPr lang="en-GB" dirty="0"/>
              <a:t>Stopped revenues all at once , with one year overhang</a:t>
            </a:r>
            <a:br>
              <a:rPr lang="en-GB" dirty="0"/>
            </a:br>
            <a:endParaRPr lang="en-GB" dirty="0"/>
          </a:p>
          <a:p>
            <a:r>
              <a:rPr lang="en-GB" dirty="0"/>
              <a:t>Staircasing/RCGF aggregated across all units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94DC49-C2B3-C56C-A1FB-75794133E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Appraisal Calc 7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AE2DEC-E09E-6773-CEF6-519B9A2762D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dirty="0"/>
              <a:t>MRP or staircasing staggered from each first let or sale</a:t>
            </a:r>
          </a:p>
          <a:p>
            <a:r>
              <a:rPr lang="en-GB" dirty="0"/>
              <a:t>Phases revenues out according to first let/sale</a:t>
            </a:r>
            <a:br>
              <a:rPr lang="en-GB" dirty="0"/>
            </a:br>
            <a:endParaRPr lang="en-GB" dirty="0"/>
          </a:p>
          <a:p>
            <a:r>
              <a:rPr lang="en-GB" dirty="0"/>
              <a:t>Staircasing/RCGF for each unit</a:t>
            </a:r>
          </a:p>
        </p:txBody>
      </p:sp>
    </p:spTree>
    <p:extLst>
      <p:ext uri="{BB962C8B-B14F-4D97-AF65-F5344CB8AC3E}">
        <p14:creationId xmlns:p14="http://schemas.microsoft.com/office/powerpoint/2010/main" val="3160220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D94EA-391D-78D0-E56C-460E4D2B9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New Revenue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EC23B-8FD6-95E1-9085-C7BC83C185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Prior models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501BE-E128-868B-053D-26005BE040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Started with expenditure</a:t>
            </a:r>
          </a:p>
          <a:p>
            <a:endParaRPr lang="en-GB" dirty="0"/>
          </a:p>
          <a:p>
            <a:r>
              <a:rPr lang="en-GB" dirty="0"/>
              <a:t>Had lots of old fields</a:t>
            </a:r>
            <a:br>
              <a:rPr lang="en-GB" dirty="0"/>
            </a:br>
            <a:endParaRPr lang="en-GB" dirty="0"/>
          </a:p>
          <a:p>
            <a:r>
              <a:rPr lang="en-GB" dirty="0"/>
              <a:t>Showed net rent in S, net rent and sales in AP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94DC49-C2B3-C56C-A1FB-75794133E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Appraisal Calc 7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AE2DEC-E09E-6773-CEF6-519B9A2762D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dirty="0"/>
              <a:t>Starts with income</a:t>
            </a:r>
          </a:p>
          <a:p>
            <a:endParaRPr lang="en-GB" dirty="0"/>
          </a:p>
          <a:p>
            <a:r>
              <a:rPr lang="en-GB" dirty="0"/>
              <a:t>Removes </a:t>
            </a:r>
            <a:r>
              <a:rPr lang="en-GB" dirty="0" err="1"/>
              <a:t>hb</a:t>
            </a:r>
            <a:r>
              <a:rPr lang="en-GB" dirty="0"/>
              <a:t>/non </a:t>
            </a:r>
            <a:r>
              <a:rPr lang="en-GB" dirty="0" err="1"/>
              <a:t>hb</a:t>
            </a:r>
            <a:r>
              <a:rPr lang="en-GB" dirty="0"/>
              <a:t> service charges and costs</a:t>
            </a:r>
          </a:p>
          <a:p>
            <a:r>
              <a:rPr lang="en-GB" dirty="0"/>
              <a:t>Shows net income in S</a:t>
            </a:r>
          </a:p>
        </p:txBody>
      </p:sp>
    </p:spTree>
    <p:extLst>
      <p:ext uri="{BB962C8B-B14F-4D97-AF65-F5344CB8AC3E}">
        <p14:creationId xmlns:p14="http://schemas.microsoft.com/office/powerpoint/2010/main" val="1489516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-8385234" y="10598162"/>
            <a:ext cx="10564701" cy="1172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A company is an association or collection of individuals, whether natural persons, legal persons, or a mixture of both. Company members share a common purpose and unite in order to focus their various talents and organize their collectively available 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EFDDA79-5997-4F85-97C4-A2F226338846}"/>
              </a:ext>
            </a:extLst>
          </p:cNvPr>
          <p:cNvSpPr txBox="1">
            <a:spLocks/>
          </p:cNvSpPr>
          <p:nvPr/>
        </p:nvSpPr>
        <p:spPr>
          <a:xfrm>
            <a:off x="729229" y="659199"/>
            <a:ext cx="8878011" cy="11317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GB" sz="4400" b="0" dirty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Old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EAE9E9-387E-4F5A-9064-6D54E9B74D3D}"/>
              </a:ext>
            </a:extLst>
          </p:cNvPr>
          <p:cNvCxnSpPr>
            <a:cxnSpLocks/>
          </p:cNvCxnSpPr>
          <p:nvPr/>
        </p:nvCxnSpPr>
        <p:spPr>
          <a:xfrm>
            <a:off x="729229" y="1537485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47A9848-FE0A-B732-65CC-222470E3B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4621"/>
            <a:ext cx="12192000" cy="244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87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-8385234" y="10598162"/>
            <a:ext cx="10564701" cy="1172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A company is an association or collection of individuals, whether natural persons, legal persons, or a mixture of both. Company members share a common purpose and unite in order to focus their various talents and organize their collectively available 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EFDDA79-5997-4F85-97C4-A2F226338846}"/>
              </a:ext>
            </a:extLst>
          </p:cNvPr>
          <p:cNvSpPr txBox="1">
            <a:spLocks/>
          </p:cNvSpPr>
          <p:nvPr/>
        </p:nvSpPr>
        <p:spPr>
          <a:xfrm>
            <a:off x="729229" y="659199"/>
            <a:ext cx="8878011" cy="11317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GB" sz="4400" b="0" dirty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New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EAE9E9-387E-4F5A-9064-6D54E9B74D3D}"/>
              </a:ext>
            </a:extLst>
          </p:cNvPr>
          <p:cNvCxnSpPr>
            <a:cxnSpLocks/>
          </p:cNvCxnSpPr>
          <p:nvPr/>
        </p:nvCxnSpPr>
        <p:spPr>
          <a:xfrm>
            <a:off x="729229" y="1537485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BC39A26-4D2A-CB5C-4947-5D93E0DDC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3467"/>
            <a:ext cx="12192000" cy="373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55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873</Words>
  <Application>Microsoft Office PowerPoint</Application>
  <PresentationFormat>Widescreen</PresentationFormat>
  <Paragraphs>119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Roboto Light</vt:lpstr>
      <vt:lpstr>Calibri Light</vt:lpstr>
      <vt:lpstr>Arial</vt:lpstr>
      <vt:lpstr>Roboto</vt:lpstr>
      <vt:lpstr>Roboto Black</vt:lpstr>
      <vt:lpstr>Office Theme</vt:lpstr>
      <vt:lpstr>Sorry I can’t do this in person</vt:lpstr>
      <vt:lpstr>The new Appraisal Calculation</vt:lpstr>
      <vt:lpstr>1 Phasing – in a tenure</vt:lpstr>
      <vt:lpstr>1 Phasing - tenure</vt:lpstr>
      <vt:lpstr>1 Phasing – in a consolidation</vt:lpstr>
      <vt:lpstr>2 Unit Level</vt:lpstr>
      <vt:lpstr>3 New Revenue layout</vt:lpstr>
      <vt:lpstr>PowerPoint Presentation</vt:lpstr>
      <vt:lpstr>PowerPoint Presentation</vt:lpstr>
      <vt:lpstr>4 NPV to year of first let / sale</vt:lpstr>
      <vt:lpstr>New weighted discount rate</vt:lpstr>
      <vt:lpstr>New NPVs</vt:lpstr>
      <vt:lpstr>5 – Easier to audit</vt:lpstr>
      <vt:lpstr>6 – Rent to buy flexibility</vt:lpstr>
      <vt:lpstr>Comprehensive release notes available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Jonathan Ramos</dc:creator>
  <cp:lastModifiedBy>Paul Flowers</cp:lastModifiedBy>
  <cp:revision>15</cp:revision>
  <dcterms:created xsi:type="dcterms:W3CDTF">2019-10-25T12:10:47Z</dcterms:created>
  <dcterms:modified xsi:type="dcterms:W3CDTF">2022-07-12T22:22:49Z</dcterms:modified>
</cp:coreProperties>
</file>