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2" r:id="rId2"/>
    <p:sldId id="2729" r:id="rId3"/>
    <p:sldId id="2750" r:id="rId4"/>
    <p:sldId id="2753" r:id="rId5"/>
    <p:sldId id="2731" r:id="rId6"/>
    <p:sldId id="2754" r:id="rId7"/>
    <p:sldId id="2755" r:id="rId8"/>
    <p:sldId id="2756" r:id="rId9"/>
    <p:sldId id="2757" r:id="rId10"/>
    <p:sldId id="2742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Black" panose="02000000000000000000" pitchFamily="2" charset="0"/>
      <p:bold r:id="rId24"/>
      <p:boldItalic r:id="rId25"/>
    </p:embeddedFont>
    <p:embeddedFont>
      <p:font typeface="Roboto Light" panose="02000000000000000000" pitchFamily="2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6" autoAdjust="0"/>
    <p:restoredTop sz="56223" autoAdjust="0"/>
  </p:normalViewPr>
  <p:slideViewPr>
    <p:cSldViewPr snapToGrid="0">
      <p:cViewPr varScale="1">
        <p:scale>
          <a:sx n="55" d="100"/>
          <a:sy n="55" d="100"/>
        </p:scale>
        <p:origin x="1603" y="48"/>
      </p:cViewPr>
      <p:guideLst>
        <p:guide orient="horz" pos="2319"/>
        <p:guide pos="506"/>
      </p:guideLst>
    </p:cSldViewPr>
  </p:slideViewPr>
  <p:outlineViewPr>
    <p:cViewPr>
      <p:scale>
        <a:sx n="33" d="100"/>
        <a:sy n="33" d="100"/>
      </p:scale>
      <p:origin x="0" y="-1485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083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7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18C0-2DCA-4DAA-9755-4CC2F7BE77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32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18C0-2DCA-4DAA-9755-4CC2F7BE77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08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A4FAA0-9E51-4693-A67D-859091EA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921008-271B-4215-837A-DBAE21175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list items,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E2CB0-C366-4C4C-BC99-E3942D41E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E8FE3D5-6EFC-4786-8370-E180E88ECB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027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FF7251-3F6E-4C86-BC62-A759884EF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paragraphs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A8AA4-9AE3-41F0-BF2C-1D976BE7E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23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EE5491-CD5B-44F0-9510-537A8D364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92F93F-C146-449A-A197-0BB919D8D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5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605C20-5249-4971-A01A-103E9E1F7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D80D4-05AC-410F-9A72-3BD6DF7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5700-6B05-4B71-9A10-05D8F2C6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13D6-D620-4625-A49E-0A5388C7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55" r:id="rId4"/>
    <p:sldLayoutId id="2147483665" r:id="rId5"/>
    <p:sldLayoutId id="2147483666" r:id="rId6"/>
    <p:sldLayoutId id="2147483671" r:id="rId7"/>
    <p:sldLayoutId id="2147483672" r:id="rId8"/>
    <p:sldLayoutId id="2147483670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6" r:id="rId15"/>
    <p:sldLayoutId id="2147483681" r:id="rId16"/>
    <p:sldLayoutId id="2147483682" r:id="rId17"/>
    <p:sldLayoutId id="2147483683" r:id="rId18"/>
    <p:sldLayoutId id="2147483690" r:id="rId19"/>
    <p:sldLayoutId id="2147483691" r:id="rId20"/>
    <p:sldLayoutId id="2147483692" r:id="rId21"/>
    <p:sldLayoutId id="2147483673" r:id="rId22"/>
    <p:sldLayoutId id="2147483688" r:id="rId23"/>
    <p:sldLayoutId id="2147483689" r:id="rId24"/>
    <p:sldLayoutId id="2147483694" r:id="rId25"/>
    <p:sldLayoutId id="2147483695" r:id="rId26"/>
    <p:sldLayoutId id="2147483700" r:id="rId27"/>
    <p:sldLayoutId id="2147483699" r:id="rId28"/>
    <p:sldLayoutId id="2147483693" r:id="rId29"/>
    <p:sldLayoutId id="2147483696" r:id="rId30"/>
    <p:sldLayoutId id="2147483697" r:id="rId31"/>
    <p:sldLayoutId id="2147483698" r:id="rId3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172B46"/>
        </a:buClr>
        <a:buSzPct val="120000"/>
        <a:buFont typeface="Arial" panose="020B0604020202020204" pitchFamily="34" charset="0"/>
        <a:buChar char="•"/>
        <a:defRPr sz="36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CC42-A3FE-4BF7-8836-FA0EFAE1B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Keeping up with the Pamwinners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14388-D99D-4B34-A529-9386E9466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July 2022  |  Bristol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974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3EB-C8E8-4037-93FD-2EE9D858A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15462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Admin</a:t>
            </a:r>
            <a:br>
              <a:rPr lang="en-US" dirty="0"/>
            </a:br>
            <a:r>
              <a:rPr lang="en-US" dirty="0"/>
              <a:t>Tasks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435459"/>
            <a:ext cx="5413375" cy="5843585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Maintaining Templates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KPI’s &amp; Appraisal Calcs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Applying LHA/LAR scripts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Upgrading version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Maintaining Reports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Data Cleansing &amp; House Keeping</a:t>
            </a:r>
          </a:p>
          <a:p>
            <a:pPr lvl="0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1399D-CF65-4F4F-93E8-8E0E881AF334}"/>
              </a:ext>
            </a:extLst>
          </p:cNvPr>
          <p:cNvCxnSpPr>
            <a:cxnSpLocks/>
          </p:cNvCxnSpPr>
          <p:nvPr/>
        </p:nvCxnSpPr>
        <p:spPr>
          <a:xfrm>
            <a:off x="819151" y="3635974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476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2855" y="415580"/>
            <a:ext cx="6535738" cy="5843585"/>
          </a:xfrm>
        </p:spPr>
        <p:txBody>
          <a:bodyPr>
            <a:normAutofit lnSpcReduction="1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b="0" dirty="0"/>
              <a:t>How often do you review templates?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b="0" dirty="0"/>
              <a:t>Updating Corporate assumptions &amp; impact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b="0" dirty="0"/>
              <a:t>Defaults for accounts and cashflow timings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b="0" dirty="0"/>
              <a:t>Defaults for milestone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6B7611-C14A-4A11-A3F4-4BEDB0CEB283}"/>
              </a:ext>
            </a:extLst>
          </p:cNvPr>
          <p:cNvCxnSpPr>
            <a:cxnSpLocks/>
          </p:cNvCxnSpPr>
          <p:nvPr/>
        </p:nvCxnSpPr>
        <p:spPr>
          <a:xfrm>
            <a:off x="819151" y="3642368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377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Templates Best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0663" y="425519"/>
            <a:ext cx="6535738" cy="5843585"/>
          </a:xfrm>
        </p:spPr>
        <p:txBody>
          <a:bodyPr>
            <a:normAutofit fontScale="925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b="0" dirty="0"/>
              <a:t>Update inline with assumption reviews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700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b="0" dirty="0"/>
              <a:t>Create new interest, mortgage and inflation records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700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b="0" dirty="0"/>
              <a:t>Review defaults accounts and cashflow timings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700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b="0" dirty="0"/>
              <a:t>Update &amp; review milestone/stages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700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b="0" dirty="0"/>
              <a:t>Test new functionality before applying one a typical project</a:t>
            </a:r>
          </a:p>
          <a:p>
            <a:pPr lvl="0"/>
            <a:endParaRPr lang="en-US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6B7611-C14A-4A11-A3F4-4BEDB0CEB283}"/>
              </a:ext>
            </a:extLst>
          </p:cNvPr>
          <p:cNvCxnSpPr>
            <a:cxnSpLocks/>
          </p:cNvCxnSpPr>
          <p:nvPr/>
        </p:nvCxnSpPr>
        <p:spPr>
          <a:xfrm>
            <a:off x="819151" y="3642368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20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KPIs &amp; Appraisal Calcs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Do you still measure the same thing?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Parameter settings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Reporting from Appraisal calcs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007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KPIs &amp; Appraisal Calcs 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57801" y="842963"/>
            <a:ext cx="6669088" cy="5843585"/>
          </a:xfrm>
        </p:spPr>
        <p:txBody>
          <a:bodyPr>
            <a:normAutofit lnSpcReduction="1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Display KPIs in order of importance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If changing parameter settings, create new appraisal calc spreadsheet and apply to new templates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Create approval reports from Appraisal calcs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068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Updates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435459"/>
            <a:ext cx="5413375" cy="584358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LHAs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LARs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Target Rent Caps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LHA, LAR &amp; Target Rent Extrapolations (inflation)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lvl="0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1399D-CF65-4F4F-93E8-8E0E881AF334}"/>
              </a:ext>
            </a:extLst>
          </p:cNvPr>
          <p:cNvCxnSpPr>
            <a:cxnSpLocks/>
          </p:cNvCxnSpPr>
          <p:nvPr/>
        </p:nvCxnSpPr>
        <p:spPr>
          <a:xfrm>
            <a:off x="819151" y="3635974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93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Updates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16582" y="435459"/>
            <a:ext cx="6992793" cy="584358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/>
              <a:t>LHAs - Updated in Oct/April script must be applied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LARs – no longer apply?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Target Rent Caps – January, manually or apply script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dirty="0"/>
              <a:t>LHA, LAR &amp; Target Rent Extrapolations (inflation until completion) – manually</a:t>
            </a:r>
          </a:p>
          <a:p>
            <a:endParaRPr lang="en-GB" sz="3000" b="0" dirty="0"/>
          </a:p>
          <a:p>
            <a:pPr lvl="0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1399D-CF65-4F4F-93E8-8E0E881AF334}"/>
              </a:ext>
            </a:extLst>
          </p:cNvPr>
          <p:cNvCxnSpPr>
            <a:cxnSpLocks/>
          </p:cNvCxnSpPr>
          <p:nvPr/>
        </p:nvCxnSpPr>
        <p:spPr>
          <a:xfrm>
            <a:off x="819151" y="3635974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359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43888" y="235426"/>
            <a:ext cx="6012585" cy="5843585"/>
          </a:xfrm>
        </p:spPr>
        <p:txBody>
          <a:bodyPr>
            <a:normAutofit/>
          </a:bodyPr>
          <a:lstStyle/>
          <a:p>
            <a:endParaRPr lang="en-GB" sz="3000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big is your database?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Old users – transferring projects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Archiving – removes from search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Reports Audit – in/outside Pamwin</a:t>
            </a:r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1399D-CF65-4F4F-93E8-8E0E881AF334}"/>
              </a:ext>
            </a:extLst>
          </p:cNvPr>
          <p:cNvCxnSpPr>
            <a:cxnSpLocks/>
          </p:cNvCxnSpPr>
          <p:nvPr/>
        </p:nvCxnSpPr>
        <p:spPr>
          <a:xfrm>
            <a:off x="819151" y="3635974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87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600" dirty="0">
            <a:solidFill>
              <a:srgbClr val="172B46"/>
            </a:solidFill>
            <a:latin typeface="Roboto Light" panose="02000000000000000000" pitchFamily="2" charset="0"/>
            <a:ea typeface="Roboto Light" panose="02000000000000000000" pitchFamily="2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Widescreen</PresentationFormat>
  <Paragraphs>70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Roboto</vt:lpstr>
      <vt:lpstr>Calibri</vt:lpstr>
      <vt:lpstr>Roboto Black</vt:lpstr>
      <vt:lpstr>Calibri Light</vt:lpstr>
      <vt:lpstr>Roboto Light</vt:lpstr>
      <vt:lpstr>Arial</vt:lpstr>
      <vt:lpstr>Office Theme</vt:lpstr>
      <vt:lpstr>Keeping up with the Pamwinners</vt:lpstr>
      <vt:lpstr>System Admin Tasks</vt:lpstr>
      <vt:lpstr>Templates</vt:lpstr>
      <vt:lpstr>Templates Best Practice</vt:lpstr>
      <vt:lpstr>KPIs &amp; Appraisal Calcs </vt:lpstr>
      <vt:lpstr>KPIs &amp; Appraisal Calcs  </vt:lpstr>
      <vt:lpstr>Annual Updates</vt:lpstr>
      <vt:lpstr>Annual Updates</vt:lpstr>
      <vt:lpstr>Housekeeping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Sundeep Heer</cp:lastModifiedBy>
  <cp:revision>409</cp:revision>
  <dcterms:created xsi:type="dcterms:W3CDTF">2019-10-25T12:10:47Z</dcterms:created>
  <dcterms:modified xsi:type="dcterms:W3CDTF">2022-07-15T12:26:33Z</dcterms:modified>
</cp:coreProperties>
</file>