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701" r:id="rId4"/>
  </p:sldMasterIdLst>
  <p:notesMasterIdLst>
    <p:notesMasterId r:id="rId18"/>
  </p:notesMasterIdLst>
  <p:handoutMasterIdLst>
    <p:handoutMasterId r:id="rId19"/>
  </p:handoutMasterIdLst>
  <p:sldIdLst>
    <p:sldId id="2721" r:id="rId5"/>
    <p:sldId id="2772" r:id="rId6"/>
    <p:sldId id="2782" r:id="rId7"/>
    <p:sldId id="2775" r:id="rId8"/>
    <p:sldId id="2773" r:id="rId9"/>
    <p:sldId id="2774" r:id="rId10"/>
    <p:sldId id="2777" r:id="rId11"/>
    <p:sldId id="2778" r:id="rId12"/>
    <p:sldId id="2779" r:id="rId13"/>
    <p:sldId id="2780" r:id="rId14"/>
    <p:sldId id="2781" r:id="rId15"/>
    <p:sldId id="2783" r:id="rId16"/>
    <p:sldId id="2784" r:id="rId17"/>
  </p:sldIdLst>
  <p:sldSz cx="12192000" cy="6858000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Black" panose="02000000000000000000" pitchFamily="2" charset="0"/>
      <p:bold r:id="rId24"/>
      <p:boldItalic r:id="rId25"/>
    </p:embeddedFont>
    <p:embeddedFont>
      <p:font typeface="Roboto Light" panose="02000000000000000000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BA737-6D72-4C45-8D62-6377BCEC2762}" v="90" dt="2025-07-01T12:07:05.617"/>
    <p1510:client id="{6C67B0B1-01A2-4A1B-B3D9-048842F11340}" v="3" dt="2025-07-10T14:42:46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336"/>
      </p:cViewPr>
      <p:guideLst>
        <p:guide orient="horz" pos="2319"/>
        <p:guide pos="5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48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828C8-C879-B212-57D7-097235954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98675-6F40-F117-74F0-8797BC1161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C71C7-B62D-D895-7FB8-08B859C70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6D0E-DDCA-99D0-831E-11BCBA2C0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401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009D4-D40D-A660-3D34-FC9A3EDD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F6A54-A367-003A-AE1E-C98FE0033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0622D-AF40-9AC9-131D-956F90437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579AB-9283-F9D9-1C1D-CF9156D4C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2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E5AFD-7DD6-2555-3C58-74D92974B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F996A-061C-F4BA-348E-B011C9D59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3D775-7C7A-C283-83A3-0D91BED93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C05CC-0368-4855-6416-24029ED8F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7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B01E8-8EAE-C6B6-F63C-15F1AB421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43FC19-A0CC-FDA0-316F-5498EEB97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85B7AE-3683-40F0-0433-B5103A3AA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E1CFE-8576-DDEA-6FF6-A0A257625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9FA87-0094-BDBF-DED9-5B1D651E2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A8D332-756E-620D-9DBF-C6F7F351D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6670F-89F5-C4C8-EAD7-FDBFE54CC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12A72-735C-B61D-85A9-D35DC01F5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8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34AC7-A064-A441-E585-92A023EC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8CF40-2C2F-53D9-2FF2-A8DBB9116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39B73-0440-D137-A10E-833111357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8C7BE-1FD1-BFCF-72D9-B6DDF2E3B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6E1D-4A86-0EC1-3C0C-C13192069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B2499-59FC-81E7-6989-5FA1F8EFE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3768F-9F28-9C33-CB45-8C39A5FBC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BC912-900D-1E94-BB5C-981738F2E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7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56AFC-9022-C7B4-A86B-C40DB874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8EE7B-F9CB-8E95-3E7B-39700881B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53F14-BA03-278E-EA94-09D8577E1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BB5D0-E54E-264C-0D03-67EC33638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64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55CE7-A521-8797-42D4-3361D29DD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84C8E-57F3-D273-BD4F-69639FC1F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A3044B-8B13-2077-9A07-29D3003A7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9307C-E1AB-67C2-EFA4-C0BE68BB6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E005D-B72E-6B9E-49A1-5D5CC4BF6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24D0E-4336-F506-4EC0-66342FA7F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1EE8F-48F9-54AA-278E-523813779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0D455-7DE7-1149-B1ED-AF6277D4A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68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BBE4-CFC1-4E97-B59B-DB43D22F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D36D9-D518-48F8-B2C1-F24F08321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6C7DB-13BD-48DE-BB82-BE90BF27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B31A-1370-4390-8E5E-8102320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6BE2E-B842-4A32-9B0A-F81611B2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7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6C5B-14BE-491C-8D67-35CB2E18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064BC-42F6-4B76-A370-D3EBD12D8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11F46-5C68-443A-8337-43C93A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46A6C-BFE9-47EF-9220-6483D3D1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AA222-AC3A-4259-B36E-7C89F03E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9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0FEFC-D37F-42E1-82B2-34207F681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CCAEE-710A-4FC3-AE77-913EF91E3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83D1-D1E5-4CA4-95DE-E3E258CD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F3FA-5963-4A44-9BE3-38BDA6B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C88CD-97D3-4405-896E-50C1385E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10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495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2898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DF0B-13B1-4E06-9EF7-981D71F8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A8150-12F0-4200-964A-B7610DC7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82603-FB53-4B56-9724-735290C3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57E8F-1A33-4649-ACC1-02B9481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009A6-7C64-4A74-B24F-7A0CAF80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0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list items,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paragraphs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AD9A-BFC5-4106-B015-DAD50D33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50DD-B044-413E-9371-5CF557F44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8F95-C260-4CA8-A8DD-3A48C862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7934-C536-4F71-9247-6D2DE723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B0FF-3B9C-4BA0-B164-40FE0BB5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4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D158-460D-4062-B2D4-80989C2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9539-4E98-407C-B531-0D2AB4812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0967C-2FA0-4F2D-AD05-D430DBE2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2E84-B1EF-4FDE-B4AB-E4AE47C8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9F62D-B2EA-41E4-B5B2-0838BE1C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053F6-D9B1-4785-A17B-3B26FD14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957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6C378-874F-4871-AF4B-0D8CA840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F80A-9578-4731-B737-8152B99E2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2219C-4E67-4FCF-8FD9-D4B50DEAE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5D4CE-6F1C-4C52-95E9-16663185B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08BC6F-2201-4A23-AC95-2854C8E3A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8F015-98F5-4E01-A7C3-03353C0A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F00E5-7D1E-4B12-9878-94621F90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196A74-5E6D-4C10-ABD9-561D337C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D8E4-20B0-4BEA-A7B3-21B5E396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AE16-D75F-46F6-BEE7-04D1F7C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7A422-77F2-4A96-9128-65B5C462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AF4E-76C0-43C6-860A-5F8C386A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0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EE6F9-5C45-41AE-86D8-77B0FA5A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1C494-A950-48F7-B329-BFA965A6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AA32-4928-4891-A965-3DE2096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4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478B-BCB6-4F44-9A8E-562C6B59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E00E-E9D2-41A0-812B-14087FA26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7BAF4-5036-422F-ACE2-419C8634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9F43A-56DF-4E8D-B3A0-7700EC94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B5FBB-8DD5-4535-8DAD-495BF97F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0D834-55BF-48BA-9E34-BE772339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51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F9CA-7438-41D5-84DC-725E3DEA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F7A23-7B5B-4EDA-8A22-819F049DC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2A704-4819-4B2D-96ED-1CFC4FA2F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F3AAA-15CC-48DF-B770-2F2C21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95FE-0DE1-4774-821B-BC88F78A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D97-1DB4-4FF0-A966-03E0982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8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30E82-222F-4C56-8DEF-98A379E0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97D29-1B2D-46D8-8E6A-5278C26E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6704-4413-43DD-9534-7BE63E984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F520-F8B6-4DF2-9545-54BA98DA6F19}" type="datetimeFigureOut">
              <a:rPr lang="en-GB" smtClean="0"/>
              <a:t>10/07/2025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9974-157A-4884-9AB1-DA2BBA1CC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3B10-F24E-4DDF-8240-78245803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667" r:id="rId14"/>
    <p:sldLayoutId id="2147483669" r:id="rId15"/>
    <p:sldLayoutId id="2147483655" r:id="rId16"/>
    <p:sldLayoutId id="2147483665" r:id="rId17"/>
    <p:sldLayoutId id="2147483666" r:id="rId18"/>
    <p:sldLayoutId id="2147483671" r:id="rId19"/>
    <p:sldLayoutId id="2147483672" r:id="rId20"/>
    <p:sldLayoutId id="2147483680" r:id="rId21"/>
    <p:sldLayoutId id="2147483679" r:id="rId22"/>
    <p:sldLayoutId id="2147483678" r:id="rId23"/>
    <p:sldLayoutId id="2147483677" r:id="rId24"/>
    <p:sldLayoutId id="2147483675" r:id="rId25"/>
    <p:sldLayoutId id="2147483676" r:id="rId26"/>
    <p:sldLayoutId id="2147483681" r:id="rId27"/>
    <p:sldLayoutId id="2147483682" r:id="rId28"/>
    <p:sldLayoutId id="2147483683" r:id="rId29"/>
    <p:sldLayoutId id="2147483690" r:id="rId30"/>
    <p:sldLayoutId id="2147483691" r:id="rId31"/>
    <p:sldLayoutId id="2147483673" r:id="rId32"/>
    <p:sldLayoutId id="2147483688" r:id="rId33"/>
    <p:sldLayoutId id="2147483689" r:id="rId34"/>
    <p:sldLayoutId id="2147483694" r:id="rId35"/>
    <p:sldLayoutId id="2147483700" r:id="rId36"/>
    <p:sldLayoutId id="2147483699" r:id="rId37"/>
    <p:sldLayoutId id="2147483693" r:id="rId38"/>
    <p:sldLayoutId id="2147483696" r:id="rId39"/>
    <p:sldLayoutId id="2147483697" r:id="rId40"/>
    <p:sldLayoutId id="2147483698" r:id="rId4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SLA – how can we help you?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48DF8-192C-BE1C-381C-9B3A4B35836D}"/>
              </a:ext>
            </a:extLst>
          </p:cNvPr>
          <p:cNvSpPr txBox="1"/>
          <p:nvPr/>
        </p:nvSpPr>
        <p:spPr>
          <a:xfrm>
            <a:off x="3444536" y="4234649"/>
            <a:ext cx="577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Paul Flowers – Managing Director, M3</a:t>
            </a:r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9021-A28B-E3F7-39BE-9981D8B4E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8FB8-B84A-F212-6FF7-8861A6C4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5C5C32C-9E9B-42BF-B84B-BA1D1965461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47268615"/>
              </p:ext>
            </p:extLst>
          </p:nvPr>
        </p:nvGraphicFramePr>
        <p:xfrm>
          <a:off x="149469" y="0"/>
          <a:ext cx="11939952" cy="678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Reports and APIs – ideal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Changing the PRM report – new sheets or formats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Adding new sheets to a standard old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42845"/>
                  </a:ext>
                </a:extLst>
              </a:tr>
              <a:tr h="997461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Writing database views or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92309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Amending model used by Power 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73193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1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48F4-A72F-2A30-F2FA-5D3495CBE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9788-9AFE-C082-948F-B593914F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4503353-7958-22FF-9FDA-68E36502951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30803383"/>
              </p:ext>
            </p:extLst>
          </p:nvPr>
        </p:nvGraphicFramePr>
        <p:xfrm>
          <a:off x="149469" y="0"/>
          <a:ext cx="11939952" cy="723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The core appraisal model – ideal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Adapting the core </a:t>
                      </a:r>
                      <a:r>
                        <a:rPr lang="en-GB" sz="2000" b="1" dirty="0" err="1"/>
                        <a:t>Pamwin</a:t>
                      </a:r>
                      <a:r>
                        <a:rPr lang="en-GB" sz="2000" b="1" dirty="0"/>
                        <a:t> sheets to meet new regs, changes to modelling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Adapting client bespoke sheets or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42845"/>
                  </a:ext>
                </a:extLst>
              </a:tr>
              <a:tr h="997461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Switching to a new model – Rev 6 to 7 – before and after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92309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Aligning Lite to Plus – confirming client specific outputs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73193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86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02752-35C2-37EB-065D-79B79A755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FFEA-5B57-7BAB-E455-19560C47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4AFAF44-C4BE-3823-7292-B9CE3251713B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49469" y="0"/>
          <a:ext cx="11939952" cy="423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2189285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In a ideal world: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204537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The Contract/ 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SLA will not reference these points , or make it clear they are excluded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SLA will set out optional chargeable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SLA will say what we provide as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568908-F065-D0F7-4D77-113DED62264B}"/>
              </a:ext>
            </a:extLst>
          </p:cNvPr>
          <p:cNvSpPr txBox="1"/>
          <p:nvPr/>
        </p:nvSpPr>
        <p:spPr>
          <a:xfrm>
            <a:off x="1055077" y="4580792"/>
            <a:ext cx="9724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M3 categories to have response and resolution targets</a:t>
            </a:r>
          </a:p>
          <a:p>
            <a:r>
              <a:rPr lang="en-GB" sz="2800" dirty="0"/>
              <a:t>Helpdesk to have separate categories</a:t>
            </a:r>
          </a:p>
        </p:txBody>
      </p:sp>
    </p:spTree>
    <p:extLst>
      <p:ext uri="{BB962C8B-B14F-4D97-AF65-F5344CB8AC3E}">
        <p14:creationId xmlns:p14="http://schemas.microsoft.com/office/powerpoint/2010/main" val="2363444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2210-B3E6-A40E-DB3D-D50EAF82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DD26-FBD4-1F93-82F3-F2542407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What happens next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3793F-F362-352E-F95F-B6645DA28E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255" y="1186962"/>
            <a:ext cx="11302634" cy="54995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Analysing the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Coming up with a plan</a:t>
            </a:r>
          </a:p>
          <a:p>
            <a:pPr marL="914400" lvl="1"/>
            <a:r>
              <a:rPr lang="en-GB" sz="4000" dirty="0"/>
              <a:t>Standard SLA</a:t>
            </a:r>
          </a:p>
          <a:p>
            <a:pPr marL="914400" lvl="1"/>
            <a:r>
              <a:rPr lang="en-GB" sz="4000" dirty="0"/>
              <a:t>Enhanced covering optional areas</a:t>
            </a:r>
          </a:p>
          <a:p>
            <a:pPr marL="914400" lvl="1"/>
            <a:r>
              <a:rPr lang="en-GB" sz="4000" dirty="0"/>
              <a:t>Proposed response and resolution times</a:t>
            </a:r>
            <a:endParaRPr lang="en-GB" sz="4800" dirty="0"/>
          </a:p>
          <a:p>
            <a:pPr marL="1143000" indent="-685800">
              <a:buFont typeface="Arial" panose="020B0604020202020204" pitchFamily="34" charset="0"/>
              <a:buChar char="•"/>
            </a:pPr>
            <a:r>
              <a:rPr lang="en-GB" sz="4800" dirty="0"/>
              <a:t>Consultation – September</a:t>
            </a:r>
          </a:p>
          <a:p>
            <a:pPr marL="1143000" indent="-685800">
              <a:buFont typeface="Arial" panose="020B0604020202020204" pitchFamily="34" charset="0"/>
              <a:buChar char="•"/>
            </a:pPr>
            <a:r>
              <a:rPr lang="en-GB" sz="4800"/>
              <a:t>Ratification – December user group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61835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9BEF-B743-48DD-8156-3583FC43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6248FDC-74BD-6190-CDE7-12F139E621B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47311293"/>
              </p:ext>
            </p:extLst>
          </p:nvPr>
        </p:nvGraphicFramePr>
        <p:xfrm>
          <a:off x="149469" y="0"/>
          <a:ext cx="11939952" cy="687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9363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Working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Most of you are in the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All of you are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 of you return to the 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Hosting </a:t>
                      </a:r>
                      <a:r>
                        <a:rPr lang="en-GB" sz="2000" b="1" dirty="0" err="1"/>
                        <a:t>Pamwin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Most of you host </a:t>
                      </a:r>
                      <a:r>
                        <a:rPr lang="en-GB" dirty="0" err="1"/>
                        <a:t>Pamwin</a:t>
                      </a:r>
                      <a:r>
                        <a:rPr lang="en-GB" dirty="0"/>
                        <a:t> on your own servers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Major pivot to M3 hosting – most of you now ask us to 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Hosting has got more complicated due to new authentication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42845"/>
                  </a:ext>
                </a:extLst>
              </a:tr>
              <a:tr h="997461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Daily running – posting transactions, setting up users, running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Most of you just do this, ask your IT for backup, call our helpdesk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have to do some of these things due to the speed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 of you never take back the reins (and can’t in the case of new users)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92309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Changes – assumptions, LHAs, system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Most of you just do this, inc. before and after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Similarly, we step in and help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 of you do this, others ask us to do it, others expect us to do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73193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Reports and 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set them up, you run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 of you ask us to continue to change reports, as a helpdesk enquiry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2980"/>
                  </a:ext>
                </a:extLst>
              </a:tr>
              <a:tr h="1178817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The core model – appraisal calc/revenue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 help you set it up, you tweak 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As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 of you own your own models, others ask us to change, others expect us to do 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80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02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9D38-3383-048C-4908-F3EFBF7C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B231B-4F4F-3300-1834-C49C97EC1A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B9A05-BEA3-6080-384F-4B35E6C38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89"/>
            <a:ext cx="12192000" cy="55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5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A38D3-0FB8-5CC7-523B-4315E8C5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EE06-5B0E-98F2-1745-B9252B26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The need for a new contract/SLA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0058B-219D-3D52-33B3-0A335CFCBF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255" y="1186962"/>
            <a:ext cx="11302634" cy="54995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Contract only covers us hosting on azure, not SaaS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Saas blurs contract and 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We need to know what you want, and plan for a service desk alongside the help desk</a:t>
            </a:r>
          </a:p>
          <a:p>
            <a:pPr marL="914400" lvl="1"/>
            <a:r>
              <a:rPr lang="en-GB" sz="4000" dirty="0"/>
              <a:t>Urgent tickets lost amidst general enquiries</a:t>
            </a:r>
          </a:p>
        </p:txBody>
      </p:sp>
    </p:spTree>
    <p:extLst>
      <p:ext uri="{BB962C8B-B14F-4D97-AF65-F5344CB8AC3E}">
        <p14:creationId xmlns:p14="http://schemas.microsoft.com/office/powerpoint/2010/main" val="416490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20609-7747-E341-99F9-CD2C5633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16ED-3611-3087-98FD-6B28969E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FD2066D-E584-2F5B-4EAA-AC4554EEC22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33070698"/>
              </p:ext>
            </p:extLst>
          </p:nvPr>
        </p:nvGraphicFramePr>
        <p:xfrm>
          <a:off x="149469" y="0"/>
          <a:ext cx="11939952" cy="6923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In an ideal world: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Hosting </a:t>
                      </a:r>
                      <a:r>
                        <a:rPr lang="en-GB" sz="2000" b="1" dirty="0" err="1"/>
                        <a:t>Pamwin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Daily running – posting transactions, setting up users, running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42845"/>
                  </a:ext>
                </a:extLst>
              </a:tr>
              <a:tr h="997461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Changes – assumptions, LHAs, system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92309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Reports and APIs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73193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The core model – appraisal calc/revenue forecast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447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59DF-1452-5D16-04D7-016EAAFFE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F533-2267-E1CE-A73D-8CDA778F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4B85CC0-A765-3256-DC6D-9A55BEB58A1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38812616"/>
              </p:ext>
            </p:extLst>
          </p:nvPr>
        </p:nvGraphicFramePr>
        <p:xfrm>
          <a:off x="149469" y="0"/>
          <a:ext cx="11939952" cy="423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2189285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In a ideal world: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2045370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The Contract/ 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SLA will not reference these points , or make it clear they are excluded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SLA will set out optional chargeable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SLA will say what we provide as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E887B6-0CF2-6D02-8E40-8BB15AEAEFCF}"/>
              </a:ext>
            </a:extLst>
          </p:cNvPr>
          <p:cNvSpPr txBox="1"/>
          <p:nvPr/>
        </p:nvSpPr>
        <p:spPr>
          <a:xfrm>
            <a:off x="1055077" y="4580792"/>
            <a:ext cx="9724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M3 categories to have response and resolution targets</a:t>
            </a:r>
          </a:p>
          <a:p>
            <a:r>
              <a:rPr lang="en-GB" sz="2800" dirty="0"/>
              <a:t>Helpdesk to have separate categories</a:t>
            </a:r>
          </a:p>
        </p:txBody>
      </p:sp>
    </p:spTree>
    <p:extLst>
      <p:ext uri="{BB962C8B-B14F-4D97-AF65-F5344CB8AC3E}">
        <p14:creationId xmlns:p14="http://schemas.microsoft.com/office/powerpoint/2010/main" val="52740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51C13-F234-FD15-DC57-861A8B6D9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BD54-63D0-543E-1140-191D19C35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How this will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324D6-11A1-DDCC-3E3C-E5F048A797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255" y="1186962"/>
            <a:ext cx="11302634" cy="54995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Groups of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First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Discuss – 5 mins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Stick up on 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Whole UG discussion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800" dirty="0"/>
              <a:t>Next topic</a:t>
            </a:r>
          </a:p>
        </p:txBody>
      </p:sp>
    </p:spTree>
    <p:extLst>
      <p:ext uri="{BB962C8B-B14F-4D97-AF65-F5344CB8AC3E}">
        <p14:creationId xmlns:p14="http://schemas.microsoft.com/office/powerpoint/2010/main" val="217656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74B4A-234F-E2CB-A364-347A510D7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168D-997B-3F99-E524-C5F443CA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A7C356E-C2B7-9A5C-A6B9-07009897A2E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10349986"/>
              </p:ext>
            </p:extLst>
          </p:nvPr>
        </p:nvGraphicFramePr>
        <p:xfrm>
          <a:off x="149469" y="0"/>
          <a:ext cx="11939952" cy="678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Daily Running – ideal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Posting transactions, </a:t>
                      </a:r>
                      <a:r>
                        <a:rPr lang="en-GB" sz="2000" b="1" dirty="0" err="1"/>
                        <a:t>inc</a:t>
                      </a:r>
                      <a:r>
                        <a:rPr lang="en-GB" sz="2000" b="1" dirty="0"/>
                        <a:t> </a:t>
                      </a:r>
                      <a:r>
                        <a:rPr lang="en-GB" sz="2000" b="1"/>
                        <a:t>backup beforehand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Setting up or removing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42845"/>
                  </a:ext>
                </a:extLst>
              </a:tr>
              <a:tr h="997461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Running reports </a:t>
                      </a:r>
                      <a:r>
                        <a:rPr lang="en-GB" sz="2000" b="1" dirty="0" err="1"/>
                        <a:t>inc</a:t>
                      </a:r>
                      <a:r>
                        <a:rPr lang="en-GB" sz="2000" b="1" dirty="0"/>
                        <a:t> overnight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92309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Data cleansing – deleting old appraisals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73193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78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BD65-AF02-C156-4C46-5AC34E07D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2198-1133-7ACC-D2E1-D27B3CA9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58" y="508744"/>
            <a:ext cx="10723683" cy="774933"/>
          </a:xfrm>
        </p:spPr>
        <p:txBody>
          <a:bodyPr>
            <a:normAutofit fontScale="90000"/>
          </a:bodyPr>
          <a:lstStyle/>
          <a:p>
            <a:pPr lvl="0"/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86AD963-8AB6-CE61-BE03-B142693914F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9541447"/>
              </p:ext>
            </p:extLst>
          </p:nvPr>
        </p:nvGraphicFramePr>
        <p:xfrm>
          <a:off x="149469" y="0"/>
          <a:ext cx="11939952" cy="685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988">
                  <a:extLst>
                    <a:ext uri="{9D8B030D-6E8A-4147-A177-3AD203B41FA5}">
                      <a16:colId xmlns:a16="http://schemas.microsoft.com/office/drawing/2014/main" val="1209909020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3029782504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2964884177"/>
                    </a:ext>
                  </a:extLst>
                </a:gridCol>
                <a:gridCol w="2984988">
                  <a:extLst>
                    <a:ext uri="{9D8B030D-6E8A-4147-A177-3AD203B41FA5}">
                      <a16:colId xmlns:a16="http://schemas.microsoft.com/office/drawing/2014/main" val="930560235"/>
                    </a:ext>
                  </a:extLst>
                </a:gridCol>
              </a:tblGrid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800" dirty="0"/>
                        <a:t>Changes – ideal world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(client) will always do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would like the option for M3 to do this for 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We feel M3 should always do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09917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Our own financial assumptions – before and after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847935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LHAs and social rent – before and after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42845"/>
                  </a:ext>
                </a:extLst>
              </a:tr>
              <a:tr h="997461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System upgrades – before and after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092309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Data cleansing – deleting old appraisals etc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73193"/>
                  </a:ext>
                </a:extLst>
              </a:tr>
              <a:tr h="936344">
                <a:tc>
                  <a:txBody>
                    <a:bodyPr/>
                    <a:lstStyle/>
                    <a:p>
                      <a:pPr algn="r"/>
                      <a:r>
                        <a:rPr lang="en-GB" sz="2000" b="1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7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940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CA51784E6A44CAEEB133AF055F2FC" ma:contentTypeVersion="13" ma:contentTypeDescription="Create a new document." ma:contentTypeScope="" ma:versionID="1cc4b772915f9a0b5c95559da5d43938">
  <xsd:schema xmlns:xsd="http://www.w3.org/2001/XMLSchema" xmlns:xs="http://www.w3.org/2001/XMLSchema" xmlns:p="http://schemas.microsoft.com/office/2006/metadata/properties" xmlns:ns2="3acecde0-9214-4f6b-bc37-5b29720f64a3" xmlns:ns3="aea0fc6b-7392-4055-b941-0fa99f5e5861" targetNamespace="http://schemas.microsoft.com/office/2006/metadata/properties" ma:root="true" ma:fieldsID="de578d59c4ea4cf527047fad157f69d5" ns2:_="" ns3:_="">
    <xsd:import namespace="3acecde0-9214-4f6b-bc37-5b29720f64a3"/>
    <xsd:import namespace="aea0fc6b-7392-4055-b941-0fa99f5e58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ecde0-9214-4f6b-bc37-5b29720f64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1d93dcc-62e9-42fa-94d1-98dcf228b3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0fc6b-7392-4055-b941-0fa99f5e586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0f4c149-cf1f-4755-b6c5-c0eecb5634f5}" ma:internalName="TaxCatchAll" ma:showField="CatchAllData" ma:web="aea0fc6b-7392-4055-b941-0fa99f5e58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cecde0-9214-4f6b-bc37-5b29720f64a3">
      <Terms xmlns="http://schemas.microsoft.com/office/infopath/2007/PartnerControls"/>
    </lcf76f155ced4ddcb4097134ff3c332f>
    <TaxCatchAll xmlns="aea0fc6b-7392-4055-b941-0fa99f5e5861"/>
  </documentManagement>
</p:properties>
</file>

<file path=customXml/itemProps1.xml><?xml version="1.0" encoding="utf-8"?>
<ds:datastoreItem xmlns:ds="http://schemas.openxmlformats.org/officeDocument/2006/customXml" ds:itemID="{E72F8D09-6606-42FB-A1DC-7CD1762D9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ecde0-9214-4f6b-bc37-5b29720f64a3"/>
    <ds:schemaRef ds:uri="aea0fc6b-7392-4055-b941-0fa99f5e58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6CEF8B-98DD-4D57-B1FD-EF164C071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8B771-BF3F-4133-A6E7-297A91819603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aea0fc6b-7392-4055-b941-0fa99f5e5861"/>
    <ds:schemaRef ds:uri="http://schemas.microsoft.com/office/2006/metadata/properties"/>
    <ds:schemaRef ds:uri="3acecde0-9214-4f6b-bc37-5b29720f64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Widescreen</PresentationFormat>
  <Paragraphs>136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Roboto Black</vt:lpstr>
      <vt:lpstr>Roboto Light</vt:lpstr>
      <vt:lpstr>Roboto</vt:lpstr>
      <vt:lpstr>Calibri Light</vt:lpstr>
      <vt:lpstr>Arial</vt:lpstr>
      <vt:lpstr>Office Theme</vt:lpstr>
      <vt:lpstr>The SLA – how can we help you?</vt:lpstr>
      <vt:lpstr>PowerPoint Presentation</vt:lpstr>
      <vt:lpstr>PowerPoint Presentation</vt:lpstr>
      <vt:lpstr>The need for a new contract/SLA</vt:lpstr>
      <vt:lpstr>PowerPoint Presentation</vt:lpstr>
      <vt:lpstr>PowerPoint Presentation</vt:lpstr>
      <vt:lpstr>How this will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5</cp:revision>
  <dcterms:created xsi:type="dcterms:W3CDTF">2019-10-25T12:10:47Z</dcterms:created>
  <dcterms:modified xsi:type="dcterms:W3CDTF">2025-07-10T14:42:48Z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0x010100EF2CA51784E6A44CAEEB133AF055F2FC</vt:lpwstr>
  </property>
</Properties>
</file>