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721" r:id="rId5"/>
    <p:sldId id="4441" r:id="rId6"/>
    <p:sldId id="4449" r:id="rId7"/>
    <p:sldId id="4442" r:id="rId8"/>
    <p:sldId id="4451" r:id="rId9"/>
    <p:sldId id="4443" r:id="rId10"/>
    <p:sldId id="4444" r:id="rId11"/>
    <p:sldId id="4446" r:id="rId12"/>
    <p:sldId id="4445" r:id="rId13"/>
    <p:sldId id="4452" r:id="rId14"/>
    <p:sldId id="4450" r:id="rId15"/>
    <p:sldId id="444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ndeep Heer" userId="4e849e40-fdc6-4270-a803-a7b177e983cc" providerId="ADAL" clId="{C2E6A197-2048-4524-AD01-A029768BE550}"/>
    <pc:docChg chg="delSld">
      <pc:chgData name="Sundeep Heer" userId="4e849e40-fdc6-4270-a803-a7b177e983cc" providerId="ADAL" clId="{C2E6A197-2048-4524-AD01-A029768BE550}" dt="2025-07-10T14:41:34.833" v="1" actId="2696"/>
      <pc:docMkLst>
        <pc:docMk/>
      </pc:docMkLst>
      <pc:sldChg chg="del">
        <pc:chgData name="Sundeep Heer" userId="4e849e40-fdc6-4270-a803-a7b177e983cc" providerId="ADAL" clId="{C2E6A197-2048-4524-AD01-A029768BE550}" dt="2025-07-10T14:41:34.833" v="1" actId="2696"/>
        <pc:sldMkLst>
          <pc:docMk/>
          <pc:sldMk cId="2764759524" sldId="2747"/>
        </pc:sldMkLst>
      </pc:sldChg>
      <pc:sldChg chg="del">
        <pc:chgData name="Sundeep Heer" userId="4e849e40-fdc6-4270-a803-a7b177e983cc" providerId="ADAL" clId="{C2E6A197-2048-4524-AD01-A029768BE550}" dt="2025-07-10T14:41:27.692" v="0" actId="2696"/>
        <pc:sldMkLst>
          <pc:docMk/>
          <pc:sldMk cId="3578036649" sldId="444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60F99-067A-4E20-A64A-D508E2772D81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0A857-964A-49AC-8DE8-C307166740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73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Welcome to training</a:t>
            </a:r>
          </a:p>
          <a:p>
            <a:r>
              <a:rPr lang="en-GB"/>
              <a:t> </a:t>
            </a:r>
          </a:p>
          <a:p>
            <a:r>
              <a:rPr lang="en-GB"/>
              <a:t>Introduce yourself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18C0-2DCA-4DAA-9755-4CC2F7BE77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639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0A857-964A-49AC-8DE8-C3071667401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908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Clients have successfully been using Lite and Plus together for years now, importing from Lite to Plus before the project has formal approval.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0A857-964A-49AC-8DE8-C3071667401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19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0A857-964A-49AC-8DE8-C3071667401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638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0A857-964A-49AC-8DE8-C3071667401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257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0A857-964A-49AC-8DE8-C3071667401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683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0A857-964A-49AC-8DE8-C3071667401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70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1E2D4-3E09-B600-63E7-A395BB159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626C22-C1FC-6030-61E1-1D00512BF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E36EF-0A9C-7268-C86E-644187AB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AD41-182C-453B-86F3-40655891957E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06DF7-E839-02E3-4829-1EEB2C44A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FC5CC-80F9-6112-584E-493E4A1E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F863-B09F-4EAD-8C9B-F7DFB9002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41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51DB9-F151-9F9F-D711-E95404BE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B5D0B-E104-2D2C-28FD-4743006F8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9625C-AA7C-9FAD-2AB6-2E53C2446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AD41-182C-453B-86F3-40655891957E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24777-F719-5CA0-21EF-39E6FC6E1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C9604-C402-83BF-01A0-1168478C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F863-B09F-4EAD-8C9B-F7DFB9002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6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5EAFF5-4CD3-27F3-DC37-F6A2665B14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8368C8-3386-9F5E-C1D0-DA1865261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6E30A-B254-5A8E-F4C0-90DD990D6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AD41-182C-453B-86F3-40655891957E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7B060-B28F-37B5-0F0A-983F0D39C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8609B-37CF-7E9A-2499-2FE901429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F863-B09F-4EAD-8C9B-F7DFB9002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7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ntered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5ACDD27-8218-4664-963E-C00588A708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09934" y="6065871"/>
            <a:ext cx="1466129" cy="4587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716" y="434801"/>
            <a:ext cx="10083339" cy="661221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M3 Products and Services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2946" y="1096022"/>
            <a:ext cx="10083338" cy="790967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Marketing is the study and management of exchange relationships. Marketing is the business process of creating relationships with and satisfying customers.</a:t>
            </a:r>
          </a:p>
        </p:txBody>
      </p:sp>
    </p:spTree>
    <p:extLst>
      <p:ext uri="{BB962C8B-B14F-4D97-AF65-F5344CB8AC3E}">
        <p14:creationId xmlns:p14="http://schemas.microsoft.com/office/powerpoint/2010/main" val="9821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9FCC3B"/>
          </p15:clr>
        </p15:guide>
        <p15:guide id="2" pos="7355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E0866D3-A2C7-4920-8645-962664F44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3" y="5394822"/>
            <a:ext cx="2634247" cy="8242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1D9A34B-C9DB-4314-9EC3-6C20CC0EF9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M3 User Group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BAA301F-771E-43A5-BCE5-176694A235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02623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03 December 2019  |  The Crystal,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023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ntered-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716" y="434801"/>
            <a:ext cx="10083339" cy="661221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M3 Products and Services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2946" y="1096022"/>
            <a:ext cx="10083338" cy="790967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Marketing is the study and management of exchange relationships. Marketing is the business process of creating relationships with and satisfying customers.</a:t>
            </a:r>
          </a:p>
        </p:txBody>
      </p:sp>
    </p:spTree>
    <p:extLst>
      <p:ext uri="{BB962C8B-B14F-4D97-AF65-F5344CB8AC3E}">
        <p14:creationId xmlns:p14="http://schemas.microsoft.com/office/powerpoint/2010/main" val="41255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>
          <p15:clr>
            <a:srgbClr val="9FCC3B"/>
          </p15:clr>
        </p15:guide>
        <p15:guide id="2" pos="7355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1698E-2D22-3D32-289B-83827CFA7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C7AE2-6704-41BD-2526-DE843D068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5D97C-7827-7397-1DCF-FA3CB13A5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AD41-182C-453B-86F3-40655891957E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E6176-AED7-E839-901F-0F58453AE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99E27-3B1D-61A1-E997-179FFB34A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F863-B09F-4EAD-8C9B-F7DFB9002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773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E10-B140-0EDC-C057-55FA3070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903C5-781C-380A-CE72-CDF84E091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2B0BC-D2CB-7778-2D3E-47252EF49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AD41-182C-453B-86F3-40655891957E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4BDA4-0849-5790-BB31-5A05365A1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63296-C73F-2ACF-BB45-19FE3AE35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F863-B09F-4EAD-8C9B-F7DFB9002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19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DB7F3-6B57-4F2E-7510-084BE91E8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5FEBE-9635-DCA2-1BC3-C1711C07C1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6A5499-72EF-8DE8-88D2-085353A60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139F3A-F4A4-B162-176F-B0246BB2E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AD41-182C-453B-86F3-40655891957E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C0AD7-8D9A-A000-0FC4-FE75619A6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FF9C5-2CFD-C2F8-5FC3-B4235A96F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F863-B09F-4EAD-8C9B-F7DFB9002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05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D186D-FFA3-9C21-A468-CA8B77613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BB346-558C-B303-DC73-72AAD303A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DA4C5-5743-8AF7-184F-A3A63EF19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816015-CB2C-D06B-059D-805C1CE28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30809B-792B-9D8F-A769-93398CBE32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50742C-E05D-4140-C633-93D1B111B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AD41-182C-453B-86F3-40655891957E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D4E211-59A0-5FDF-B837-4106FBC41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1BB15A-EC01-FB1F-0F9A-9AA3F26B4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F863-B09F-4EAD-8C9B-F7DFB9002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22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14239-C81C-F27B-52C4-9B9BD28E1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7F0DD-834C-4DB5-0C97-6F415F6DC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AD41-182C-453B-86F3-40655891957E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5B29C9-5198-3028-3344-115447E74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CF12BC-90DF-3DF5-0886-ACAD9A003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F863-B09F-4EAD-8C9B-F7DFB9002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84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CA9B98-1E5C-BA35-7B4A-DF18B76FD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AD41-182C-453B-86F3-40655891957E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90813C-2614-89C1-8BA3-EFDCD1655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29AA6-7322-2ADF-B1FD-228C66BCA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F863-B09F-4EAD-8C9B-F7DFB9002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64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1AE7B-5BDA-FDF3-11E6-BE0A6B3B4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896C9-DE75-ECCE-3540-AC45B63B2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C650E-13EC-E3EA-E0CD-61159B9CB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9B174-1ABA-933A-9162-E04C10099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AD41-182C-453B-86F3-40655891957E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8DF9C-F2AD-32E2-6913-82D8310CA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8D585A-0DCB-6F50-56A7-DD5B21137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F863-B09F-4EAD-8C9B-F7DFB9002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6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220D6-DC77-AD26-BDEC-8AE37A07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B3903-0B56-0488-C230-DBE03832FA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5D49DF-5A5F-3EB0-4DD2-D7E5D4E68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DAF009-C6DC-B171-CF02-2A1CD5237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AD41-182C-453B-86F3-40655891957E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FD30E9-3C1B-F549-E009-790A2D64F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DFA87-8FD7-5E04-6D26-3440046C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F863-B09F-4EAD-8C9B-F7DFB9002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96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E51E7A-343A-CC58-F4E1-8309B1EA4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93953-92A0-EEFC-A154-41D76CD5D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DE043-B8D6-E4F4-C823-5596F9110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E3AD41-182C-453B-86F3-40655891957E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3CE76-4EB1-1A9D-8B70-092077863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4D3BF-9199-81F1-1BC2-997786603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78F863-B09F-4EAD-8C9B-F7DFB9002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03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8CC42-A3FE-4BF7-8836-FA0EFAE1B3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300" y="444616"/>
            <a:ext cx="10725674" cy="4800243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0" b="1">
                <a:latin typeface="Roboto Black"/>
                <a:ea typeface="Roboto Black"/>
                <a:cs typeface="Roboto Black"/>
              </a:rPr>
              <a:t>Pamwin Lite</a:t>
            </a:r>
            <a:br>
              <a:rPr lang="en-US" sz="8000" b="1"/>
            </a:br>
            <a:r>
              <a:rPr lang="en-US" sz="8000" b="1">
                <a:latin typeface="Roboto Black"/>
                <a:ea typeface="Roboto Black"/>
                <a:cs typeface="Roboto Black"/>
              </a:rPr>
              <a:t> </a:t>
            </a:r>
            <a:br>
              <a:rPr lang="en-US" sz="8000" b="1"/>
            </a:br>
            <a:r>
              <a:rPr lang="en-US" sz="8000" b="1">
                <a:latin typeface="Roboto Black"/>
                <a:ea typeface="Roboto Black"/>
                <a:cs typeface="Roboto Black"/>
              </a:rPr>
              <a:t>Pamwin Plus</a:t>
            </a:r>
            <a:br>
              <a:rPr lang="en-US" sz="8000" b="1"/>
            </a:br>
            <a:br>
              <a:rPr lang="en-US" sz="8000" b="1">
                <a:latin typeface="Roboto Black"/>
                <a:ea typeface="Roboto Black"/>
              </a:rPr>
            </a:br>
            <a:r>
              <a:rPr lang="en-US" sz="2700" b="1">
                <a:latin typeface="Roboto Black"/>
                <a:ea typeface="Roboto Black"/>
                <a:cs typeface="Roboto Black"/>
              </a:rPr>
              <a:t>Sundeep Heer – Head of Consultancy </a:t>
            </a:r>
            <a:endParaRPr lang="en-GB" sz="2700" b="1">
              <a:latin typeface="Roboto Black"/>
              <a:ea typeface="Roboto Black"/>
              <a:cs typeface="Roboto Black"/>
            </a:endParaRPr>
          </a:p>
        </p:txBody>
      </p:sp>
      <p:sp>
        <p:nvSpPr>
          <p:cNvPr id="4" name="Arrow: Curved Up 3">
            <a:extLst>
              <a:ext uri="{FF2B5EF4-FFF2-40B4-BE49-F238E27FC236}">
                <a16:creationId xmlns:a16="http://schemas.microsoft.com/office/drawing/2014/main" id="{01FB094A-C4BC-556A-78D2-BE985DDF5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71900" y="1920240"/>
            <a:ext cx="1563624" cy="777240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Arrow: Curved Down 4">
            <a:extLst>
              <a:ext uri="{FF2B5EF4-FFF2-40B4-BE49-F238E27FC236}">
                <a16:creationId xmlns:a16="http://schemas.microsoft.com/office/drawing/2014/main" id="{A8856814-7CD1-3439-2698-45A3CAA2C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4732" y="1920240"/>
            <a:ext cx="1563624" cy="777240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15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DCE8-9576-7891-B2B1-1F82FC72C7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Demo of Plus to Lite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82DFC1-CADF-8879-D8FC-25E8D3150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1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5A15-F7F9-015D-CEBE-937BBF984F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Benefits of Reverse Integration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B27216-503A-44EE-5CE2-27520DE94089}"/>
              </a:ext>
            </a:extLst>
          </p:cNvPr>
          <p:cNvSpPr txBox="1"/>
          <p:nvPr/>
        </p:nvSpPr>
        <p:spPr>
          <a:xfrm>
            <a:off x="5648301" y="1676124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>
                <a:solidFill>
                  <a:srgbClr val="0000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Rapid scenario testing without rebuilding from scratch</a:t>
            </a:r>
          </a:p>
          <a:p>
            <a:endParaRPr lang="en-GB" sz="1800" b="1">
              <a:solidFill>
                <a:srgbClr val="000000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>
              <a:solidFill>
                <a:srgbClr val="000000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>
                <a:solidFill>
                  <a:srgbClr val="0000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Consistent data between the two platforms for easy comparison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>
              <a:solidFill>
                <a:srgbClr val="000000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>
              <a:solidFill>
                <a:srgbClr val="000000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>
                <a:solidFill>
                  <a:srgbClr val="0000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Efficient management of options appraisals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9823BF-5773-5DA3-0D52-1B6B0A717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36" y="1096022"/>
            <a:ext cx="4134427" cy="49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8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270B7-B0A9-AC11-7355-73EBB63A1B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Considerations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B13C26-2E06-D472-A6DD-E96EC4AE8F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717" y="1787786"/>
            <a:ext cx="10083338" cy="2418455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Import must be </a:t>
            </a:r>
            <a:r>
              <a:rPr lang="en-US" dirty="0" err="1"/>
              <a:t>xlsm</a:t>
            </a:r>
            <a:r>
              <a:rPr lang="en-US" dirty="0"/>
              <a:t>. </a:t>
            </a:r>
            <a:r>
              <a:rPr lang="en-US" dirty="0" err="1"/>
              <a:t>Xlsb</a:t>
            </a:r>
            <a:r>
              <a:rPr lang="en-US" dirty="0"/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Decision on old templates?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Road map –  Aug.  6.1 plus should be self service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Manage file location – or be able to use offline.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l"/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995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2A18F-80E8-42EF-AC77-66706113C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511" y="614598"/>
            <a:ext cx="6969543" cy="6612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GB">
                <a:solidFill>
                  <a:srgbClr val="002060"/>
                </a:solidFill>
              </a:rPr>
              <a:t>What is Pamwin Lite?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739999-5584-48AA-82E6-6CC88905B446}"/>
              </a:ext>
            </a:extLst>
          </p:cNvPr>
          <p:cNvGrpSpPr/>
          <p:nvPr/>
        </p:nvGrpSpPr>
        <p:grpSpPr>
          <a:xfrm>
            <a:off x="6615095" y="476293"/>
            <a:ext cx="4980241" cy="620951"/>
            <a:chOff x="6856158" y="1426514"/>
            <a:chExt cx="4980241" cy="6209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F62098A-AF54-4C78-8B15-7EAAFF9ECF9C}"/>
                </a:ext>
              </a:extLst>
            </p:cNvPr>
            <p:cNvSpPr/>
            <p:nvPr/>
          </p:nvSpPr>
          <p:spPr>
            <a:xfrm>
              <a:off x="6856158" y="1426514"/>
              <a:ext cx="440112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Clr>
                  <a:srgbClr val="00B050"/>
                </a:buClr>
              </a:pPr>
              <a:endParaRPr lang="en-GB" sz="140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parajita" panose="020B060402020202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8C56963-3D9A-4EBE-A683-85DF923D39F8}"/>
                </a:ext>
              </a:extLst>
            </p:cNvPr>
            <p:cNvSpPr/>
            <p:nvPr/>
          </p:nvSpPr>
          <p:spPr>
            <a:xfrm>
              <a:off x="6939496" y="1431912"/>
              <a:ext cx="4896903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Clr>
                  <a:srgbClr val="00B050"/>
                </a:buClr>
              </a:pPr>
              <a:r>
                <a:rPr lang="en-GB" sz="2000">
                  <a:solidFill>
                    <a:srgbClr val="002060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Aparajita" panose="020B0604020202020204" pitchFamily="34" charset="0"/>
                </a:rPr>
                <a:t>Quick Site RV </a:t>
              </a:r>
            </a:p>
            <a:p>
              <a:pPr>
                <a:spcBef>
                  <a:spcPts val="0"/>
                </a:spcBef>
                <a:buClr>
                  <a:srgbClr val="00B050"/>
                </a:buClr>
              </a:pPr>
              <a:r>
                <a:rPr lang="en-GB" sz="1400">
                  <a:solidFill>
                    <a:srgbClr val="002060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Aparajita" panose="020B0604020202020204" pitchFamily="34" charset="0"/>
                </a:rPr>
                <a:t>Live goal-seek on Residual Land Value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3E771D7-5814-4033-9298-BAA63065B5DA}"/>
              </a:ext>
            </a:extLst>
          </p:cNvPr>
          <p:cNvGrpSpPr/>
          <p:nvPr/>
        </p:nvGrpSpPr>
        <p:grpSpPr>
          <a:xfrm>
            <a:off x="6684062" y="3721016"/>
            <a:ext cx="4931583" cy="687691"/>
            <a:chOff x="6904816" y="2317620"/>
            <a:chExt cx="4931583" cy="6876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7ECC410-26F5-4E7C-A510-5FE3F184F3D7}"/>
                </a:ext>
              </a:extLst>
            </p:cNvPr>
            <p:cNvSpPr/>
            <p:nvPr/>
          </p:nvSpPr>
          <p:spPr>
            <a:xfrm>
              <a:off x="6904816" y="2317620"/>
              <a:ext cx="453844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Clr>
                  <a:srgbClr val="00B050"/>
                </a:buClr>
              </a:pPr>
              <a:endParaRPr lang="en-GB" sz="140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parajita" panose="020B060402020202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250C54D-57CE-4DBB-B7F8-700547F4FA5C}"/>
                </a:ext>
              </a:extLst>
            </p:cNvPr>
            <p:cNvSpPr/>
            <p:nvPr/>
          </p:nvSpPr>
          <p:spPr>
            <a:xfrm>
              <a:off x="6939496" y="2389758"/>
              <a:ext cx="4896903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Clr>
                  <a:srgbClr val="00B050"/>
                </a:buClr>
              </a:pPr>
              <a:r>
                <a:rPr lang="en-GB" sz="2000">
                  <a:solidFill>
                    <a:srgbClr val="002060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Aparajita" panose="020B0604020202020204" pitchFamily="34" charset="0"/>
                </a:rPr>
                <a:t>Updated regulatory tables</a:t>
              </a:r>
            </a:p>
            <a:p>
              <a:pPr>
                <a:buClr>
                  <a:srgbClr val="00B050"/>
                </a:buClr>
              </a:pPr>
              <a:r>
                <a:rPr lang="en-GB" sz="1400">
                  <a:solidFill>
                    <a:srgbClr val="002060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LHAs, Target Rents &amp; inflation update applied annually.</a:t>
              </a:r>
              <a:endParaRPr lang="en-GB" sz="1400" b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parajita" panose="020B0604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BD475AB-D4E3-4357-A67E-F7675F884EDC}"/>
              </a:ext>
            </a:extLst>
          </p:cNvPr>
          <p:cNvGrpSpPr/>
          <p:nvPr/>
        </p:nvGrpSpPr>
        <p:grpSpPr>
          <a:xfrm>
            <a:off x="6682226" y="1536428"/>
            <a:ext cx="4913111" cy="832404"/>
            <a:chOff x="6923288" y="3336037"/>
            <a:chExt cx="4913111" cy="8324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8C22EC1-B883-494D-BF81-F92C40ED3CA6}"/>
                </a:ext>
              </a:extLst>
            </p:cNvPr>
            <p:cNvSpPr/>
            <p:nvPr/>
          </p:nvSpPr>
          <p:spPr>
            <a:xfrm>
              <a:off x="6923288" y="3336037"/>
              <a:ext cx="453844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Clr>
                  <a:srgbClr val="00B050"/>
                </a:buClr>
              </a:pPr>
              <a:endParaRPr lang="en-GB" sz="140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parajita" panose="020B060402020202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1A9CD39-A2D7-4587-85B5-F51D805E95B2}"/>
                </a:ext>
              </a:extLst>
            </p:cNvPr>
            <p:cNvSpPr/>
            <p:nvPr/>
          </p:nvSpPr>
          <p:spPr>
            <a:xfrm>
              <a:off x="6939496" y="3337444"/>
              <a:ext cx="489690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Clr>
                  <a:srgbClr val="00B050"/>
                </a:buClr>
              </a:pPr>
              <a:r>
                <a:rPr lang="en-GB" sz="2000">
                  <a:solidFill>
                    <a:srgbClr val="002060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Aparajita" panose="020B0604020202020204" pitchFamily="34" charset="0"/>
                </a:rPr>
                <a:t>Built in assumption set</a:t>
              </a:r>
            </a:p>
            <a:p>
              <a:pPr>
                <a:spcBef>
                  <a:spcPts val="0"/>
                </a:spcBef>
                <a:buClr>
                  <a:srgbClr val="00B050"/>
                </a:buClr>
              </a:pPr>
              <a:r>
                <a:rPr lang="en-GB" sz="1400">
                  <a:solidFill>
                    <a:srgbClr val="002060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Aparajita" panose="020B0604020202020204" pitchFamily="34" charset="0"/>
                </a:rPr>
                <a:t>Annually Benchmarked assumptions and standard KPIs. </a:t>
              </a:r>
              <a:br>
                <a:rPr lang="en-GB" sz="1400">
                  <a:solidFill>
                    <a:srgbClr val="002060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Aparajita" panose="020B0604020202020204" pitchFamily="34" charset="0"/>
                </a:rPr>
              </a:br>
              <a:r>
                <a:rPr lang="en-GB" sz="1400">
                  <a:solidFill>
                    <a:srgbClr val="002060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Aparajita" panose="020B0604020202020204" pitchFamily="34" charset="0"/>
                </a:rPr>
                <a:t>Full monthly development cashflow.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FD27D05-ACBA-4CD6-9786-69BC69B4F770}"/>
              </a:ext>
            </a:extLst>
          </p:cNvPr>
          <p:cNvGrpSpPr/>
          <p:nvPr/>
        </p:nvGrpSpPr>
        <p:grpSpPr>
          <a:xfrm>
            <a:off x="6682409" y="2643503"/>
            <a:ext cx="4912927" cy="839890"/>
            <a:chOff x="6923472" y="4296557"/>
            <a:chExt cx="4912927" cy="8398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41694F6-3065-4EBF-956B-091F063ED7AF}"/>
                </a:ext>
              </a:extLst>
            </p:cNvPr>
            <p:cNvSpPr/>
            <p:nvPr/>
          </p:nvSpPr>
          <p:spPr>
            <a:xfrm>
              <a:off x="6923472" y="4296557"/>
              <a:ext cx="452556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Clr>
                  <a:srgbClr val="00B050"/>
                </a:buClr>
              </a:pPr>
              <a:endParaRPr lang="en-GB" sz="140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parajita" panose="020B0604020202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399DE1D-37D1-40EC-9B4F-59C946F9C958}"/>
                </a:ext>
              </a:extLst>
            </p:cNvPr>
            <p:cNvSpPr/>
            <p:nvPr/>
          </p:nvSpPr>
          <p:spPr>
            <a:xfrm>
              <a:off x="6939496" y="4305450"/>
              <a:ext cx="489690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Clr>
                  <a:srgbClr val="00B050"/>
                </a:buClr>
              </a:pPr>
              <a:r>
                <a:rPr lang="en-GB" sz="2000">
                  <a:solidFill>
                    <a:srgbClr val="002060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Aparajita" panose="020B0604020202020204" pitchFamily="34" charset="0"/>
                </a:rPr>
                <a:t>Reliable models for all tenures</a:t>
              </a:r>
            </a:p>
            <a:p>
              <a:pPr>
                <a:spcBef>
                  <a:spcPts val="0"/>
                </a:spcBef>
                <a:buClr>
                  <a:srgbClr val="00B050"/>
                </a:buClr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Standardised models for affordable rent, private sale, shared ownership, for new build, regen and refurb projects</a:t>
              </a: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C05D4BF8-09F1-4BA0-8DB1-EBB726AC1374}"/>
              </a:ext>
            </a:extLst>
          </p:cNvPr>
          <p:cNvSpPr/>
          <p:nvPr/>
        </p:nvSpPr>
        <p:spPr>
          <a:xfrm>
            <a:off x="561358" y="1387225"/>
            <a:ext cx="4396388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00B050"/>
              </a:buClr>
            </a:pPr>
            <a:r>
              <a:rPr lang="en-GB" sz="140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parajita" panose="020B0604020202020204" pitchFamily="34" charset="0"/>
              </a:rPr>
              <a:t>Land valuation and project viability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832F9E8-3C69-4F5D-8374-4D036E4E2DDD}"/>
              </a:ext>
            </a:extLst>
          </p:cNvPr>
          <p:cNvGrpSpPr/>
          <p:nvPr/>
        </p:nvGrpSpPr>
        <p:grpSpPr>
          <a:xfrm>
            <a:off x="6664147" y="4730407"/>
            <a:ext cx="4900967" cy="830997"/>
            <a:chOff x="6935432" y="5182017"/>
            <a:chExt cx="4900967" cy="8309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6D912B9-14E8-48BA-8342-293822A5B86A}"/>
                </a:ext>
              </a:extLst>
            </p:cNvPr>
            <p:cNvSpPr/>
            <p:nvPr/>
          </p:nvSpPr>
          <p:spPr>
            <a:xfrm>
              <a:off x="6935432" y="5292983"/>
              <a:ext cx="45384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Clr>
                  <a:srgbClr val="00B050"/>
                </a:buClr>
              </a:pPr>
              <a:endParaRPr lang="en-GB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E73FCC2-56D8-45E6-B9AB-A4A332611693}"/>
                </a:ext>
              </a:extLst>
            </p:cNvPr>
            <p:cNvSpPr/>
            <p:nvPr/>
          </p:nvSpPr>
          <p:spPr>
            <a:xfrm>
              <a:off x="6939496" y="5182017"/>
              <a:ext cx="489690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Clr>
                  <a:srgbClr val="00B050"/>
                </a:buClr>
              </a:pPr>
              <a:r>
                <a:rPr lang="en-GB" sz="2000">
                  <a:solidFill>
                    <a:srgbClr val="002060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Aparajita" panose="020B0604020202020204" pitchFamily="34" charset="0"/>
                </a:rPr>
                <a:t>Easy stress testing</a:t>
              </a:r>
            </a:p>
            <a:p>
              <a:pPr>
                <a:spcBef>
                  <a:spcPts val="0"/>
                </a:spcBef>
                <a:buClr>
                  <a:srgbClr val="00B050"/>
                </a:buClr>
              </a:pPr>
              <a:r>
                <a:rPr lang="en-GB" sz="1400">
                  <a:solidFill>
                    <a:srgbClr val="002060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Aparajita" panose="020B0604020202020204" pitchFamily="34" charset="0"/>
                </a:rPr>
                <a:t>Sensitivity and scenario modelling against short and long term economic assumptions.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735669F-C15C-F3E1-AEBC-2B53B103B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38" y="2249653"/>
            <a:ext cx="4386500" cy="3558280"/>
          </a:xfrm>
          <a:prstGeom prst="rect">
            <a:avLst/>
          </a:prstGeom>
        </p:spPr>
      </p:pic>
      <p:pic>
        <p:nvPicPr>
          <p:cNvPr id="9" name="Image 1" descr="preencoded.png">
            <a:extLst>
              <a:ext uri="{FF2B5EF4-FFF2-40B4-BE49-F238E27FC236}">
                <a16:creationId xmlns:a16="http://schemas.microsoft.com/office/drawing/2014/main" id="{D4A9AFE2-EC75-441F-E2FE-ADAB87853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263" y="656357"/>
            <a:ext cx="366832" cy="366832"/>
          </a:xfrm>
          <a:prstGeom prst="rect">
            <a:avLst/>
          </a:prstGeom>
        </p:spPr>
      </p:pic>
      <p:pic>
        <p:nvPicPr>
          <p:cNvPr id="11" name="Image 2" descr="preencoded.png">
            <a:extLst>
              <a:ext uri="{FF2B5EF4-FFF2-40B4-BE49-F238E27FC236}">
                <a16:creationId xmlns:a16="http://schemas.microsoft.com/office/drawing/2014/main" id="{84916C37-A1D4-B482-46D2-6931B140E6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263" y="1649795"/>
            <a:ext cx="366832" cy="366832"/>
          </a:xfrm>
          <a:prstGeom prst="rect">
            <a:avLst/>
          </a:prstGeom>
        </p:spPr>
      </p:pic>
      <p:pic>
        <p:nvPicPr>
          <p:cNvPr id="14" name="Image 3" descr="preencoded.png">
            <a:extLst>
              <a:ext uri="{FF2B5EF4-FFF2-40B4-BE49-F238E27FC236}">
                <a16:creationId xmlns:a16="http://schemas.microsoft.com/office/drawing/2014/main" id="{648CE1F2-5D4F-1E80-EA8E-3C587F22C1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85" y="2875180"/>
            <a:ext cx="366832" cy="366832"/>
          </a:xfrm>
          <a:prstGeom prst="rect">
            <a:avLst/>
          </a:prstGeom>
        </p:spPr>
      </p:pic>
      <p:pic>
        <p:nvPicPr>
          <p:cNvPr id="15" name="Image 4" descr="preencoded.png">
            <a:extLst>
              <a:ext uri="{FF2B5EF4-FFF2-40B4-BE49-F238E27FC236}">
                <a16:creationId xmlns:a16="http://schemas.microsoft.com/office/drawing/2014/main" id="{1218E75C-1648-14F4-D224-E280BF083D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263" y="4850373"/>
            <a:ext cx="366832" cy="36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5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AC464-9785-1FC9-7C15-B16D4509A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8116" y="2611944"/>
            <a:ext cx="10083339" cy="661221"/>
          </a:xfrm>
        </p:spPr>
        <p:txBody>
          <a:bodyPr/>
          <a:lstStyle/>
          <a:p>
            <a:r>
              <a:rPr lang="en-US"/>
              <a:t>Pamwin Lite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56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32B63-A210-E9D0-6ABC-D0FFD7C5D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277C8-94F7-5FCD-7FDF-5A913960F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511" y="614598"/>
            <a:ext cx="8282403" cy="6612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en-GB">
                <a:solidFill>
                  <a:srgbClr val="002060"/>
                </a:solidFill>
              </a:rPr>
              <a:t>How Pamwin Lite integrates with Plus?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A1ECA8-279E-C925-026B-0DB3241E1D61}"/>
              </a:ext>
            </a:extLst>
          </p:cNvPr>
          <p:cNvSpPr txBox="1"/>
          <p:nvPr/>
        </p:nvSpPr>
        <p:spPr>
          <a:xfrm>
            <a:off x="5529942" y="2057400"/>
            <a:ext cx="6291944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0000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Matching Configuration </a:t>
            </a:r>
            <a:endParaRPr lang="en-GB" sz="2400">
              <a:solidFill>
                <a:srgbClr val="000000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r>
              <a:rPr lang="en-GB" sz="20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</a:t>
            </a:r>
            <a:r>
              <a:rPr lang="en-GB" sz="2000" b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nsures templates &amp; assumptions stay aligned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0">
              <a:solidFill>
                <a:srgbClr val="000000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0000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Comparable Results </a:t>
            </a:r>
            <a:endParaRPr lang="en-GB" sz="2400">
              <a:solidFill>
                <a:srgbClr val="0000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en-GB" sz="20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</a:t>
            </a:r>
            <a:r>
              <a:rPr lang="en-GB" sz="2000" b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oth produce consistent and comparable outputs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0">
              <a:solidFill>
                <a:srgbClr val="000000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0000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Streamline option appraisals </a:t>
            </a:r>
            <a:endParaRPr lang="en-GB" sz="2400">
              <a:solidFill>
                <a:srgbClr val="000000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r>
              <a:rPr lang="en-GB" sz="20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</a:t>
            </a:r>
            <a:r>
              <a:rPr lang="en-GB" sz="2000" b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duce the number of redundant appraisal in Plus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E87B33-A1A2-F628-AA9E-685D26E80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98" y="1604800"/>
            <a:ext cx="3767113" cy="401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2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F8CA5-2A8B-939F-82DB-C932625090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Demo Lite to Plus 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925F67-9B84-E9EF-6E70-9EE9A62548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85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23440E-2E25-3321-C39C-421314E13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688" y="434975"/>
            <a:ext cx="10083800" cy="66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rgbClr val="002060"/>
                </a:solidFill>
              </a:rPr>
              <a:t>Best </a:t>
            </a:r>
            <a:r>
              <a:rPr lang="en-GB">
                <a:solidFill>
                  <a:srgbClr val="002060"/>
                </a:solidFill>
              </a:rPr>
              <a:t>practice when using Lite &amp; Plus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AF391F0-01A4-3C76-E944-EAB1C6803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46902D-CF65-D237-6526-3F30EA705D88}"/>
              </a:ext>
            </a:extLst>
          </p:cNvPr>
          <p:cNvSpPr txBox="1"/>
          <p:nvPr/>
        </p:nvSpPr>
        <p:spPr>
          <a:xfrm>
            <a:off x="4604657" y="1886989"/>
            <a:ext cx="65332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0000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Control version and file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>
              <a:solidFill>
                <a:srgbClr val="000000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0000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Maintain templates alignment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>
              <a:solidFill>
                <a:srgbClr val="000000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0000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Define use of Lite &amp; Plus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>
              <a:solidFill>
                <a:srgbClr val="000000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0000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Establish handover points (Lite → Plus)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>
              <a:solidFill>
                <a:srgbClr val="000000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>
              <a:solidFill>
                <a:srgbClr val="000000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endParaRPr lang="en-US"/>
          </a:p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FED72A-CA94-0E04-F769-F7EA9F14D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48" y="1886989"/>
            <a:ext cx="3945588" cy="265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7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0C95D-189E-8387-3145-4BE2310EA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431DD6-5D21-9D68-45E0-9B6825BE6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688" y="434975"/>
            <a:ext cx="10083800" cy="66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rgbClr val="002060"/>
                </a:solidFill>
              </a:rPr>
              <a:t>Key differences between Lite &amp; Plus?</a:t>
            </a:r>
            <a:endParaRPr lang="en-GB">
              <a:solidFill>
                <a:srgbClr val="002060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C7AC4D7-CE49-20C7-208C-CD39AC747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BF3AA3-4D41-359A-4BEB-6D0FAF565671}"/>
              </a:ext>
            </a:extLst>
          </p:cNvPr>
          <p:cNvSpPr txBox="1"/>
          <p:nvPr/>
        </p:nvSpPr>
        <p:spPr>
          <a:xfrm>
            <a:off x="-1317173" y="5321372"/>
            <a:ext cx="568234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2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90E7BB-6329-84EF-0524-F8315E7C1BFD}"/>
              </a:ext>
            </a:extLst>
          </p:cNvPr>
          <p:cNvSpPr txBox="1"/>
          <p:nvPr/>
        </p:nvSpPr>
        <p:spPr>
          <a:xfrm>
            <a:off x="566057" y="1886989"/>
            <a:ext cx="109619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				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Lite				Plus</a:t>
            </a:r>
          </a:p>
          <a:p>
            <a:r>
              <a:rPr lang="en-US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Tasks				</a:t>
            </a:r>
            <a:r>
              <a:rPr lang="en-US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Fixed				Flexible</a:t>
            </a:r>
          </a:p>
          <a:p>
            <a:endParaRPr lang="en-US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r>
              <a:rPr lang="en-US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Interest				</a:t>
            </a:r>
            <a:r>
              <a:rPr lang="en-US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Monthly				Daily</a:t>
            </a:r>
          </a:p>
          <a:p>
            <a:endParaRPr lang="en-US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r>
              <a:rPr lang="en-US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Funding Streams			</a:t>
            </a:r>
            <a:r>
              <a:rPr lang="en-US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Flexible				Less flexible</a:t>
            </a:r>
          </a:p>
          <a:p>
            <a:endParaRPr lang="en-US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r>
              <a:rPr lang="en-US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Cashflow Forecasting		</a:t>
            </a:r>
            <a:r>
              <a:rPr lang="en-US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Structured			Structured &amp; Manual option</a:t>
            </a:r>
            <a:r>
              <a:rPr lang="en-US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	</a:t>
            </a:r>
          </a:p>
          <a:p>
            <a:endParaRPr lang="en-US" b="1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r>
              <a:rPr lang="en-US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Reporting</a:t>
            </a:r>
            <a:r>
              <a:rPr lang="en-US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			</a:t>
            </a:r>
            <a:r>
              <a:rPr lang="en-US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Standard				Standard &amp; configurable</a:t>
            </a:r>
          </a:p>
          <a:p>
            <a:endParaRPr lang="en-US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r>
              <a:rPr lang="en-US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Scenario modelling</a:t>
            </a:r>
            <a:r>
              <a:rPr lang="en-US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		</a:t>
            </a:r>
            <a:r>
              <a:rPr lang="en-US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Built in				Save as/Save as Version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5EE83-48F4-29EF-8277-A70AC6872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4B37125-5358-659E-355D-161B8C20B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688" y="434975"/>
            <a:ext cx="10083800" cy="66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rgbClr val="002060"/>
                </a:solidFill>
              </a:rPr>
              <a:t>When Do Projects Need Reassessment?</a:t>
            </a:r>
            <a:endParaRPr lang="en-GB">
              <a:solidFill>
                <a:srgbClr val="002060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4BA1670-5A3E-DBC4-29A1-0318FC9DE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B40ECE-19FE-84D7-D453-080777390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44885" y="1837944"/>
            <a:ext cx="61395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Sales Challenges </a:t>
            </a:r>
            <a:r>
              <a:rPr lang="en-US" sz="20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– units not selling</a:t>
            </a:r>
          </a:p>
          <a:p>
            <a:endParaRPr lang="en-US" sz="2400">
              <a:solidFill>
                <a:srgbClr val="000000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Contractor Issues – </a:t>
            </a:r>
            <a:r>
              <a:rPr lang="en-US" sz="20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goes pop!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solidFill>
                <a:srgbClr val="000000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Initial miscalculation – </a:t>
            </a:r>
            <a:r>
              <a:rPr lang="en-US" sz="20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wrong tenures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solidFill>
                <a:srgbClr val="000000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Scope changes – </a:t>
            </a:r>
            <a:r>
              <a:rPr lang="en-US" sz="20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more/less units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A659F8-B19E-C722-2EA4-FE18C0F6B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98" y="1886989"/>
            <a:ext cx="3991377" cy="300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2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35573-318D-1AA9-DF6A-69EBAC42C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486B465-A2F0-6BE4-583F-52F619C11A5B}"/>
              </a:ext>
            </a:extLst>
          </p:cNvPr>
          <p:cNvCxnSpPr>
            <a:cxnSpLocks/>
          </p:cNvCxnSpPr>
          <p:nvPr/>
        </p:nvCxnSpPr>
        <p:spPr>
          <a:xfrm>
            <a:off x="794657" y="3135086"/>
            <a:ext cx="10678886" cy="0"/>
          </a:xfrm>
          <a:prstGeom prst="line">
            <a:avLst/>
          </a:prstGeom>
          <a:ln w="698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Arrow: Curved Down 33">
            <a:extLst>
              <a:ext uri="{FF2B5EF4-FFF2-40B4-BE49-F238E27FC236}">
                <a16:creationId xmlns:a16="http://schemas.microsoft.com/office/drawing/2014/main" id="{0E4AD1EB-3E68-3AF9-DFB7-C1DC54EFC081}"/>
              </a:ext>
            </a:extLst>
          </p:cNvPr>
          <p:cNvSpPr/>
          <p:nvPr/>
        </p:nvSpPr>
        <p:spPr>
          <a:xfrm>
            <a:off x="2601686" y="1548602"/>
            <a:ext cx="8676112" cy="1793310"/>
          </a:xfrm>
          <a:prstGeom prst="curved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EA2C29B-F998-4339-093A-AFC998A91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688" y="434975"/>
            <a:ext cx="10083800" cy="66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rgbClr val="002060"/>
                </a:solidFill>
              </a:rPr>
              <a:t>Appraisal to Approval back to Appraisal</a:t>
            </a:r>
            <a:endParaRPr lang="en-GB">
              <a:solidFill>
                <a:srgbClr val="002060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6FC6FCA-217C-94AB-1A79-761DE184B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8B2E86-3DEE-6A8F-B420-B2925F208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6171" y="1974075"/>
            <a:ext cx="107550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2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113E66-159B-FDB0-525D-1415E5A47A1C}"/>
              </a:ext>
            </a:extLst>
          </p:cNvPr>
          <p:cNvSpPr/>
          <p:nvPr/>
        </p:nvSpPr>
        <p:spPr>
          <a:xfrm>
            <a:off x="136071" y="3429000"/>
            <a:ext cx="1475015" cy="11865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Offer/Initial Appraisal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7BC4E0-F892-0540-D971-A2ADA33D77AF}"/>
              </a:ext>
            </a:extLst>
          </p:cNvPr>
          <p:cNvSpPr/>
          <p:nvPr/>
        </p:nvSpPr>
        <p:spPr>
          <a:xfrm>
            <a:off x="2008414" y="3429000"/>
            <a:ext cx="1551215" cy="11865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Conditional Offer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F8359D2-D5C6-DD51-EC46-CACA546F17D1}"/>
              </a:ext>
            </a:extLst>
          </p:cNvPr>
          <p:cNvSpPr/>
          <p:nvPr/>
        </p:nvSpPr>
        <p:spPr>
          <a:xfrm>
            <a:off x="4131128" y="1821209"/>
            <a:ext cx="1551215" cy="11865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Detailed Appraisal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B67755D-4B0B-EFCD-24C7-13617A889AF0}"/>
              </a:ext>
            </a:extLst>
          </p:cNvPr>
          <p:cNvSpPr/>
          <p:nvPr/>
        </p:nvSpPr>
        <p:spPr>
          <a:xfrm>
            <a:off x="6134100" y="1821209"/>
            <a:ext cx="1551215" cy="11865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Approval Process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528D951-1E4E-6E03-D768-EAB2E9208755}"/>
              </a:ext>
            </a:extLst>
          </p:cNvPr>
          <p:cNvSpPr/>
          <p:nvPr/>
        </p:nvSpPr>
        <p:spPr>
          <a:xfrm>
            <a:off x="8137070" y="1821208"/>
            <a:ext cx="1551215" cy="11865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Live Appraisal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AB9F59C-2F45-F672-DC3A-9B1710B2F2F0}"/>
              </a:ext>
            </a:extLst>
          </p:cNvPr>
          <p:cNvSpPr/>
          <p:nvPr/>
        </p:nvSpPr>
        <p:spPr>
          <a:xfrm>
            <a:off x="10140042" y="3428999"/>
            <a:ext cx="1551215" cy="11865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Export to Lite</a:t>
            </a:r>
          </a:p>
        </p:txBody>
      </p:sp>
      <p:sp>
        <p:nvSpPr>
          <p:cNvPr id="35" name="Arrow: Curved Down 34">
            <a:extLst>
              <a:ext uri="{FF2B5EF4-FFF2-40B4-BE49-F238E27FC236}">
                <a16:creationId xmlns:a16="http://schemas.microsoft.com/office/drawing/2014/main" id="{59CF9781-56F1-79DC-892B-56B374DFBE5D}"/>
              </a:ext>
            </a:extLst>
          </p:cNvPr>
          <p:cNvSpPr/>
          <p:nvPr/>
        </p:nvSpPr>
        <p:spPr>
          <a:xfrm rot="10800000">
            <a:off x="685800" y="4814603"/>
            <a:ext cx="10591998" cy="1608422"/>
          </a:xfrm>
          <a:prstGeom prst="curved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0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9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2CA51784E6A44CAEEB133AF055F2FC" ma:contentTypeVersion="13" ma:contentTypeDescription="Create a new document." ma:contentTypeScope="" ma:versionID="1cc4b772915f9a0b5c95559da5d43938">
  <xsd:schema xmlns:xsd="http://www.w3.org/2001/XMLSchema" xmlns:xs="http://www.w3.org/2001/XMLSchema" xmlns:p="http://schemas.microsoft.com/office/2006/metadata/properties" xmlns:ns2="3acecde0-9214-4f6b-bc37-5b29720f64a3" xmlns:ns3="aea0fc6b-7392-4055-b941-0fa99f5e5861" targetNamespace="http://schemas.microsoft.com/office/2006/metadata/properties" ma:root="true" ma:fieldsID="de578d59c4ea4cf527047fad157f69d5" ns2:_="" ns3:_="">
    <xsd:import namespace="3acecde0-9214-4f6b-bc37-5b29720f64a3"/>
    <xsd:import namespace="aea0fc6b-7392-4055-b941-0fa99f5e58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ecde0-9214-4f6b-bc37-5b29720f64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1d93dcc-62e9-42fa-94d1-98dcf228b3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a0fc6b-7392-4055-b941-0fa99f5e586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0f4c149-cf1f-4755-b6c5-c0eecb5634f5}" ma:internalName="TaxCatchAll" ma:showField="CatchAllData" ma:web="aea0fc6b-7392-4055-b941-0fa99f5e58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cecde0-9214-4f6b-bc37-5b29720f64a3">
      <Terms xmlns="http://schemas.microsoft.com/office/infopath/2007/PartnerControls"/>
    </lcf76f155ced4ddcb4097134ff3c332f>
    <TaxCatchAll xmlns="aea0fc6b-7392-4055-b941-0fa99f5e5861" xsi:nil="true"/>
  </documentManagement>
</p:properties>
</file>

<file path=customXml/itemProps1.xml><?xml version="1.0" encoding="utf-8"?>
<ds:datastoreItem xmlns:ds="http://schemas.openxmlformats.org/officeDocument/2006/customXml" ds:itemID="{C2439932-CFB7-4229-8296-E5B84DBD64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cecde0-9214-4f6b-bc37-5b29720f64a3"/>
    <ds:schemaRef ds:uri="aea0fc6b-7392-4055-b941-0fa99f5e58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29E5D5-06E2-41F9-AC31-5373EF417E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362B45-4864-4899-9D17-821167C4E08F}">
  <ds:schemaRefs>
    <ds:schemaRef ds:uri="http://schemas.microsoft.com/office/2006/documentManagement/types"/>
    <ds:schemaRef ds:uri="3acecde0-9214-4f6b-bc37-5b29720f64a3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aea0fc6b-7392-4055-b941-0fa99f5e586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Widescreen</PresentationFormat>
  <Paragraphs>108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Roboto</vt:lpstr>
      <vt:lpstr>Roboto Black</vt:lpstr>
      <vt:lpstr>Roboto Light</vt:lpstr>
      <vt:lpstr>Roboto Medium</vt:lpstr>
      <vt:lpstr>Office Theme</vt:lpstr>
      <vt:lpstr>Pamwin Lite   Pamwin Plus  Sundeep Heer – Head of Consultancy </vt:lpstr>
      <vt:lpstr>What is Pamwin Lite?</vt:lpstr>
      <vt:lpstr>Pamwin Lite</vt:lpstr>
      <vt:lpstr>How Pamwin Lite integrates with Plus?</vt:lpstr>
      <vt:lpstr>Demo Lite to Plus </vt:lpstr>
      <vt:lpstr>Best practice when using Lite &amp; Plus</vt:lpstr>
      <vt:lpstr>Key differences between Lite &amp; Plus?</vt:lpstr>
      <vt:lpstr>When Do Projects Need Reassessment?</vt:lpstr>
      <vt:lpstr>Appraisal to Approval back to Appraisal</vt:lpstr>
      <vt:lpstr>Demo of Plus to Lite</vt:lpstr>
      <vt:lpstr>Benefits of Reverse Integration</vt:lpstr>
      <vt:lpstr>Considerations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Sundeep Heer</dc:creator>
  <cp:lastModifiedBy>Sundeep Heer</cp:lastModifiedBy>
  <cp:revision>2</cp:revision>
  <dcterms:created xsi:type="dcterms:W3CDTF">2025-06-30T14:40:56Z</dcterms:created>
  <dcterms:modified xsi:type="dcterms:W3CDTF">2025-07-10T14:41:36Z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0x010100EF2CA51784E6A44CAEEB133AF055F2FC</vt:lpwstr>
  </property>
  <property fmtid="{D5CDD505-2E9C-101B-9397-08002B2CF9AE}" pid="3" name="MediaServiceImageTags">
    <vt:lpwstr/>
  </property>
</Properties>
</file>