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22" r:id="rId2"/>
    <p:sldId id="2756" r:id="rId3"/>
    <p:sldId id="2725" r:id="rId4"/>
    <p:sldId id="2724" r:id="rId5"/>
    <p:sldId id="2755" r:id="rId6"/>
    <p:sldId id="2754" r:id="rId7"/>
    <p:sldId id="2757" r:id="rId8"/>
    <p:sldId id="2758" r:id="rId9"/>
    <p:sldId id="2745" r:id="rId10"/>
    <p:sldId id="2753" r:id="rId11"/>
    <p:sldId id="2746" r:id="rId12"/>
    <p:sldId id="2731" r:id="rId13"/>
    <p:sldId id="2751" r:id="rId14"/>
    <p:sldId id="2748" r:id="rId15"/>
    <p:sldId id="2747" r:id="rId16"/>
    <p:sldId id="2750" r:id="rId17"/>
    <p:sldId id="2749" r:id="rId18"/>
    <p:sldId id="2741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Roboto Black" panose="02000000000000000000" pitchFamily="2" charset="0"/>
      <p:bold r:id="rId32"/>
      <p:boldItalic r:id="rId33"/>
    </p:embeddedFont>
    <p:embeddedFont>
      <p:font typeface="Roboto Light" panose="02000000000000000000" pitchFamily="2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B46"/>
    <a:srgbClr val="5B7FB1"/>
    <a:srgbClr val="D9D9D9"/>
    <a:srgbClr val="A2B2D2"/>
    <a:srgbClr val="003C64"/>
    <a:srgbClr val="005996"/>
    <a:srgbClr val="EFEFEF"/>
    <a:srgbClr val="0747A6"/>
    <a:srgbClr val="00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77" y="55"/>
      </p:cViewPr>
      <p:guideLst>
        <p:guide orient="horz" pos="2319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7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75CE71-8B80-48B0-8A8D-8171BDC3B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52B39-E884-4646-83DE-1A2908629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10BA-FC51-4659-9374-BC98776ABC57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9DA9E-0C9B-4BE5-B740-314AA7A4C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2D82B-0859-488D-9CDD-781BFF06E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DBE90-B89A-4F93-BDD3-9D83D6FC2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4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E6A7F-FE4C-4DF2-A644-F480E6FCCEF8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518C0-2DCA-4DAA-9755-4CC2F7BE7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3C4AAA-7124-424A-AB0A-1C6DC84A6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114E45-56BF-48B6-B75B-ADB1EC7593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1249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16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10452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E66A3-487E-4AD8-AE68-45AFE2553399}"/>
              </a:ext>
            </a:extLst>
          </p:cNvPr>
          <p:cNvSpPr/>
          <p:nvPr userDrawn="1"/>
        </p:nvSpPr>
        <p:spPr>
          <a:xfrm>
            <a:off x="1452562" y="-857250"/>
            <a:ext cx="360000" cy="36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104522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BE1F08-CB2A-411B-88E9-2D9689393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10451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E385CF-2882-46DF-9B7E-B21FD0FED5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53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5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40352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040354" cy="9606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153F28-B921-4703-92B6-AB53294B8F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40351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8179504-70FA-4E29-9BAD-4C81A4C14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84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3233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8" y="3841751"/>
            <a:ext cx="10032333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DC5A9E8-AF9B-4EB6-AD98-75DC28ED2A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3232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B9D2D-ADD9-401A-A9F2-58AD879C5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bullet list, max 3-4 lines.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2A4FAA0-9E51-4693-A67D-859091EAC4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88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bullet list, max 3-4 lines.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6C4EEF-604E-44C5-B633-37A75FDE6A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2921008-271B-4215-837A-DBAE211750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33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white)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list items, max 3-4 lines.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0325C2-0DCB-4981-AD50-908C1D3146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7E2CB0-C366-4C4C-BC99-E3942D41E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</a:t>
            </a:r>
            <a:r>
              <a:rPr lang="en-US" dirty="0" err="1"/>
              <a:t>pragraphs</a:t>
            </a:r>
            <a:r>
              <a:rPr lang="en-US" dirty="0"/>
              <a:t>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E8FE3D5-6EFC-4786-8370-E180E88ECB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027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57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</a:t>
            </a:r>
            <a:r>
              <a:rPr lang="en-US" dirty="0" err="1"/>
              <a:t>pragraphs</a:t>
            </a:r>
            <a:r>
              <a:rPr lang="en-US" dirty="0"/>
              <a:t>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FF7251-3F6E-4C86-BC62-A759884EFC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67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paragraphs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5A8AA4-9AE3-41F0-BF2C-1D976BE7E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43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ECAEF30-15BD-41D9-9171-C01D2B29C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1D9A34B-C9DB-4314-9EC3-6C20CC0EF9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BAA301F-771E-43A5-BCE5-176694A235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02623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234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7FBFC9-8F7E-4F70-8E8D-47EC341EC5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9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EE5491-CD5B-44F0-9510-537A8D364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9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3315FD-D6E0-45B7-98DC-873483BB57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E8AAB6F-C0B7-4AC5-A165-FD61D4F33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79A930-9087-489F-91F7-A69AC0EA4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389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B5524CF-117C-4F28-9FBA-8940F0BB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96097C1-8DBC-4D55-B9B3-A54643FC6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6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 b="1">
                <a:solidFill>
                  <a:srgbClr val="172B46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32AE59E-043A-46F8-9B53-08A8EF98E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A53CF93-96C6-4D84-B338-93184FF56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227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5C11AAE-F14B-4483-ADF4-BC0306969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98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92F93F-C146-449A-A197-0BB919D8D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5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30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528236-9D14-4313-99E2-8F9A0F188A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3144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97D6BFE-23AB-4A6A-A106-67E0C2A50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6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light)"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ACDD27-8218-4664-963E-C00588A70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4" y="5394821"/>
            <a:ext cx="2634246" cy="8242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254C55-32AF-40F4-A390-DD744A491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9875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112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7973649-8B29-4DD6-B212-5EEE6AA21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EE9AC6-4BE0-4488-A2BF-5C9A8A688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79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400B171-CC25-4A83-8EAE-66E32F07FD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688AE1D-D73F-4827-AD38-81C08F027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F555ED5-C46B-4A55-A802-8425BBC18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93A4F44-0428-4D20-BE14-FC7AEF868F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41B3A8B-5CF5-4555-BEF9-C98B2A489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308998D-244A-4E4F-836C-C702242F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28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40270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5A25396-3118-4ECD-B872-2D2FE8D6EE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E939A-C32E-468A-BE13-67C8F10F19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1A403E-14E0-4D96-ACDE-6DBCCD58DB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010AC7A-58F0-4746-8A79-C4FE1E9A0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068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23017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3F14BDC-3C05-47AD-ACEE-834DD6C3B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E81ECB2-8CED-4360-9175-2E91CFD105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8500CF-1060-42A0-8DC7-40FA85C78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31A7D0F-D8B3-4797-915D-0D4E036DC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29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7477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DBB858-C19D-41CD-8BAF-0681ECA07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2266" y="512424"/>
            <a:ext cx="2457941" cy="76909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05E10-2C50-4AD6-8AA3-68173D3BD6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55FF91B-72D2-45F9-A158-B3914445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76C7003-74C6-4970-A064-6EBDACB194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351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C0980B5-8B8D-4C13-AD92-0FA2FA809B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EF19992-B615-41AC-87F2-1EAE698BE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2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A07712-D1EF-4413-B45D-D4F84F6344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ECC512-1B07-406C-846B-B547A37EB6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19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96189-F55D-42E8-A9C1-4170E74F32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605C20-5249-4971-A01A-103E9E1F7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66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D80D4-05AC-410F-9A72-3BD6DF7B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F5700-6B05-4B71-9A10-05D8F2C60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013D6-D620-4625-A49E-0A5388C7E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4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55" r:id="rId4"/>
    <p:sldLayoutId id="2147483665" r:id="rId5"/>
    <p:sldLayoutId id="2147483666" r:id="rId6"/>
    <p:sldLayoutId id="2147483671" r:id="rId7"/>
    <p:sldLayoutId id="2147483672" r:id="rId8"/>
    <p:sldLayoutId id="2147483670" r:id="rId9"/>
    <p:sldLayoutId id="2147483680" r:id="rId10"/>
    <p:sldLayoutId id="2147483679" r:id="rId11"/>
    <p:sldLayoutId id="2147483678" r:id="rId12"/>
    <p:sldLayoutId id="2147483677" r:id="rId13"/>
    <p:sldLayoutId id="2147483675" r:id="rId14"/>
    <p:sldLayoutId id="2147483676" r:id="rId15"/>
    <p:sldLayoutId id="2147483681" r:id="rId16"/>
    <p:sldLayoutId id="2147483682" r:id="rId17"/>
    <p:sldLayoutId id="2147483683" r:id="rId18"/>
    <p:sldLayoutId id="2147483690" r:id="rId19"/>
    <p:sldLayoutId id="2147483691" r:id="rId20"/>
    <p:sldLayoutId id="2147483692" r:id="rId21"/>
    <p:sldLayoutId id="2147483673" r:id="rId22"/>
    <p:sldLayoutId id="2147483688" r:id="rId23"/>
    <p:sldLayoutId id="2147483689" r:id="rId24"/>
    <p:sldLayoutId id="2147483694" r:id="rId25"/>
    <p:sldLayoutId id="2147483695" r:id="rId26"/>
    <p:sldLayoutId id="2147483700" r:id="rId27"/>
    <p:sldLayoutId id="2147483699" r:id="rId28"/>
    <p:sldLayoutId id="2147483693" r:id="rId29"/>
    <p:sldLayoutId id="2147483696" r:id="rId30"/>
    <p:sldLayoutId id="2147483697" r:id="rId31"/>
    <p:sldLayoutId id="2147483698" r:id="rId3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172B46"/>
        </a:buClr>
        <a:buSzPct val="120000"/>
        <a:buFont typeface="Arial" panose="020B0604020202020204" pitchFamily="34" charset="0"/>
        <a:buChar char="•"/>
        <a:defRPr sz="36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CC42-A3FE-4BF7-8836-FA0EFAE1B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Pamwin</a:t>
            </a:r>
            <a:r>
              <a:rPr lang="en-US" dirty="0"/>
              <a:t> User Group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14388-D99D-4B34-A529-9386E94661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02 December 2020  |  Online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048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Versioning approved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Used for tenure switch</a:t>
            </a:r>
          </a:p>
          <a:p>
            <a:pPr lvl="1"/>
            <a:r>
              <a:rPr lang="en-US" dirty="0"/>
              <a:t>Option to create version using original figures, or outturn figures</a:t>
            </a:r>
          </a:p>
          <a:p>
            <a:pPr lvl="1"/>
            <a:r>
              <a:rPr lang="en-US" dirty="0"/>
              <a:t>Figures should match in the new version, but they don’t</a:t>
            </a:r>
          </a:p>
          <a:p>
            <a:pPr lvl="1"/>
            <a:r>
              <a:rPr lang="en-US" dirty="0"/>
              <a:t>The interest is often different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04F4F-675A-402F-9FB3-62E051976BB7}"/>
              </a:ext>
            </a:extLst>
          </p:cNvPr>
          <p:cNvCxnSpPr>
            <a:cxnSpLocks/>
          </p:cNvCxnSpPr>
          <p:nvPr/>
        </p:nvCxnSpPr>
        <p:spPr>
          <a:xfrm>
            <a:off x="803275" y="364657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724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doesn’t the interest match?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Appraisal and Approved have different rules</a:t>
            </a:r>
          </a:p>
          <a:p>
            <a:pPr lvl="1"/>
            <a:r>
              <a:rPr lang="en-US" dirty="0"/>
              <a:t>The project is copied into an appraisal state, </a:t>
            </a:r>
          </a:p>
          <a:p>
            <a:pPr lvl="1"/>
            <a:r>
              <a:rPr lang="en-US" dirty="0"/>
              <a:t>Past locked payments represent actual transactions</a:t>
            </a:r>
          </a:p>
          <a:p>
            <a:pPr lvl="1"/>
            <a:r>
              <a:rPr lang="en-US" dirty="0"/>
              <a:t>Appraisal projects don’t drag forecasts forward to now</a:t>
            </a:r>
          </a:p>
          <a:p>
            <a:pPr lvl="2"/>
            <a:r>
              <a:rPr lang="en-US" dirty="0"/>
              <a:t>If milestones in past, the cash flow is forecast in the past</a:t>
            </a:r>
          </a:p>
          <a:p>
            <a:pPr lvl="1"/>
            <a:r>
              <a:rPr lang="en-US" dirty="0"/>
              <a:t>When the project is reapproved, the cash flow rules switch back</a:t>
            </a:r>
          </a:p>
          <a:p>
            <a:pPr lvl="2"/>
            <a:r>
              <a:rPr lang="en-US" dirty="0"/>
              <a:t>Past payments dragged forward</a:t>
            </a:r>
          </a:p>
          <a:p>
            <a:pPr lvl="2"/>
            <a:r>
              <a:rPr lang="en-US" dirty="0"/>
              <a:t>Interest changes again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04F4F-675A-402F-9FB3-62E051976BB7}"/>
              </a:ext>
            </a:extLst>
          </p:cNvPr>
          <p:cNvCxnSpPr>
            <a:cxnSpLocks/>
          </p:cNvCxnSpPr>
          <p:nvPr/>
        </p:nvCxnSpPr>
        <p:spPr>
          <a:xfrm>
            <a:off x="803275" y="364657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825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Forecasting rules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04F4F-675A-402F-9FB3-62E051976BB7}"/>
              </a:ext>
            </a:extLst>
          </p:cNvPr>
          <p:cNvCxnSpPr>
            <a:cxnSpLocks/>
          </p:cNvCxnSpPr>
          <p:nvPr/>
        </p:nvCxnSpPr>
        <p:spPr>
          <a:xfrm>
            <a:off x="803275" y="364657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BB272F9-D14E-44AE-9846-1D9DEB99238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199738761"/>
              </p:ext>
            </p:extLst>
          </p:nvPr>
        </p:nvGraphicFramePr>
        <p:xfrm>
          <a:off x="6513513" y="842963"/>
          <a:ext cx="5413374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458">
                  <a:extLst>
                    <a:ext uri="{9D8B030D-6E8A-4147-A177-3AD203B41FA5}">
                      <a16:colId xmlns:a16="http://schemas.microsoft.com/office/drawing/2014/main" val="2155445909"/>
                    </a:ext>
                  </a:extLst>
                </a:gridCol>
                <a:gridCol w="1804458">
                  <a:extLst>
                    <a:ext uri="{9D8B030D-6E8A-4147-A177-3AD203B41FA5}">
                      <a16:colId xmlns:a16="http://schemas.microsoft.com/office/drawing/2014/main" val="1989019934"/>
                    </a:ext>
                  </a:extLst>
                </a:gridCol>
                <a:gridCol w="1804458">
                  <a:extLst>
                    <a:ext uri="{9D8B030D-6E8A-4147-A177-3AD203B41FA5}">
                      <a16:colId xmlns:a16="http://schemas.microsoft.com/office/drawing/2014/main" val="2184415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On 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Appraisal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690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Past – unlocked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Move with the 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Dragged forward to 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61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Past – locked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Stays locked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Stays locked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627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Both past and future (s curve)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Standard s curve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Past deleted, smoothed over 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22280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F8F5F69-978C-4051-A5E2-091D026DC3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711813"/>
              </p:ext>
            </p:extLst>
          </p:nvPr>
        </p:nvGraphicFramePr>
        <p:xfrm>
          <a:off x="6513513" y="3939899"/>
          <a:ext cx="5413374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458">
                  <a:extLst>
                    <a:ext uri="{9D8B030D-6E8A-4147-A177-3AD203B41FA5}">
                      <a16:colId xmlns:a16="http://schemas.microsoft.com/office/drawing/2014/main" val="2155445909"/>
                    </a:ext>
                  </a:extLst>
                </a:gridCol>
                <a:gridCol w="1804458">
                  <a:extLst>
                    <a:ext uri="{9D8B030D-6E8A-4147-A177-3AD203B41FA5}">
                      <a16:colId xmlns:a16="http://schemas.microsoft.com/office/drawing/2014/main" val="1989019934"/>
                    </a:ext>
                  </a:extLst>
                </a:gridCol>
                <a:gridCol w="1804458">
                  <a:extLst>
                    <a:ext uri="{9D8B030D-6E8A-4147-A177-3AD203B41FA5}">
                      <a16:colId xmlns:a16="http://schemas.microsoft.com/office/drawing/2014/main" val="2184415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During posting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Pre-approved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690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Past – unlocked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Move with the 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Dragged forward to 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61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Past – locked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Stays locked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Deleted, dragged forward to 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627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Both past and future (s curve)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Standard s curve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Past deleted, smoothed over 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222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007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is reforecasting triggered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Not always obvious</a:t>
            </a:r>
          </a:p>
          <a:p>
            <a:pPr lvl="1"/>
            <a:r>
              <a:rPr lang="en-US" dirty="0"/>
              <a:t>Changes to the project</a:t>
            </a:r>
          </a:p>
          <a:p>
            <a:pPr lvl="2"/>
            <a:r>
              <a:rPr lang="en-US" dirty="0"/>
              <a:t>Dates, times, amounts, values</a:t>
            </a:r>
          </a:p>
          <a:p>
            <a:pPr lvl="1"/>
            <a:r>
              <a:rPr lang="en-US" dirty="0"/>
              <a:t>KPI reforecasting</a:t>
            </a:r>
          </a:p>
          <a:p>
            <a:pPr lvl="1"/>
            <a:r>
              <a:rPr lang="en-US" dirty="0"/>
              <a:t>Saving</a:t>
            </a:r>
          </a:p>
          <a:p>
            <a:pPr lvl="2"/>
            <a:r>
              <a:rPr lang="en-US" dirty="0"/>
              <a:t>Could make past payments, save, and wonder where they are gone</a:t>
            </a:r>
          </a:p>
          <a:p>
            <a:pPr lvl="1"/>
            <a:r>
              <a:rPr lang="en-US" dirty="0"/>
              <a:t>Transaction posting</a:t>
            </a:r>
          </a:p>
          <a:p>
            <a:pPr lvl="2"/>
            <a:r>
              <a:rPr lang="en-US" dirty="0"/>
              <a:t>Which deletes all past payments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04F4F-675A-402F-9FB3-62E051976BB7}"/>
              </a:ext>
            </a:extLst>
          </p:cNvPr>
          <p:cNvCxnSpPr>
            <a:cxnSpLocks/>
          </p:cNvCxnSpPr>
          <p:nvPr/>
        </p:nvCxnSpPr>
        <p:spPr>
          <a:xfrm>
            <a:off x="803275" y="364657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095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1F249-CE8C-45B1-B2F7-B23D0771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9794F-DF7C-4D6F-A5C9-73FF06A79A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Two modes, automatic or manual</a:t>
            </a:r>
          </a:p>
          <a:p>
            <a:pPr lvl="0"/>
            <a:r>
              <a:rPr lang="en-US" dirty="0"/>
              <a:t>Rules around when they are used</a:t>
            </a:r>
          </a:p>
          <a:p>
            <a:r>
              <a:rPr lang="en-US" dirty="0"/>
              <a:t>Changes to </a:t>
            </a:r>
            <a:r>
              <a:rPr lang="en-US" dirty="0" err="1"/>
              <a:t>behaviour</a:t>
            </a:r>
            <a:r>
              <a:rPr lang="en-US" dirty="0"/>
              <a:t> &amp; terminology</a:t>
            </a:r>
          </a:p>
          <a:p>
            <a:pPr lvl="0"/>
            <a:endParaRPr lang="en-US" dirty="0"/>
          </a:p>
          <a:p>
            <a:pPr lvl="1">
              <a:defRPr/>
            </a:pPr>
            <a:endParaRPr lang="en-GB" dirty="0"/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B63748-F6C1-428D-A04A-90F7634C184B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592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Manual and automatic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Two sets of </a:t>
            </a:r>
            <a:r>
              <a:rPr lang="en-US" dirty="0" err="1"/>
              <a:t>behaviour</a:t>
            </a:r>
            <a:endParaRPr lang="en-US" dirty="0"/>
          </a:p>
          <a:p>
            <a:pPr lvl="1"/>
            <a:r>
              <a:rPr lang="en-US" dirty="0"/>
              <a:t>Not determined by status</a:t>
            </a:r>
          </a:p>
          <a:p>
            <a:pPr lvl="2"/>
            <a:r>
              <a:rPr lang="en-US" dirty="0"/>
              <a:t>An appraisal could be automatic</a:t>
            </a:r>
          </a:p>
          <a:p>
            <a:pPr lvl="2"/>
            <a:r>
              <a:rPr lang="en-US" dirty="0"/>
              <a:t>An approved project could be manual</a:t>
            </a:r>
          </a:p>
          <a:p>
            <a:pPr lvl="1"/>
            <a:r>
              <a:rPr lang="en-US" dirty="0"/>
              <a:t>No separate mechanism for transaction posting</a:t>
            </a:r>
          </a:p>
          <a:p>
            <a:pPr lvl="2"/>
            <a:r>
              <a:rPr lang="en-US" dirty="0"/>
              <a:t>What happens on screen also happens when posting</a:t>
            </a:r>
          </a:p>
          <a:p>
            <a:pPr lvl="2"/>
            <a:r>
              <a:rPr lang="en-US" dirty="0"/>
              <a:t>(Except that reforecasting triggered on all automatic 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04F4F-675A-402F-9FB3-62E051976BB7}"/>
              </a:ext>
            </a:extLst>
          </p:cNvPr>
          <p:cNvCxnSpPr>
            <a:cxnSpLocks/>
          </p:cNvCxnSpPr>
          <p:nvPr/>
        </p:nvCxnSpPr>
        <p:spPr>
          <a:xfrm>
            <a:off x="803275" y="364657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383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to 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Retention payments no longer locked</a:t>
            </a:r>
          </a:p>
          <a:p>
            <a:pPr lvl="1"/>
            <a:r>
              <a:rPr lang="en-US" dirty="0"/>
              <a:t>Automatic - payments fixed in past moved up (not deleted)</a:t>
            </a:r>
          </a:p>
          <a:p>
            <a:pPr lvl="2"/>
            <a:r>
              <a:rPr lang="en-US" dirty="0"/>
              <a:t>Could mean payments due on the same day</a:t>
            </a:r>
          </a:p>
          <a:p>
            <a:pPr lvl="1"/>
            <a:r>
              <a:rPr lang="en-US" dirty="0"/>
              <a:t>When copying, option to copy transactions</a:t>
            </a:r>
          </a:p>
          <a:p>
            <a:pPr lvl="2"/>
            <a:r>
              <a:rPr lang="en-US" dirty="0"/>
              <a:t>Paid items appear on the copy</a:t>
            </a:r>
          </a:p>
          <a:p>
            <a:pPr lvl="1"/>
            <a:r>
              <a:rPr lang="en-US" dirty="0"/>
              <a:t>No ‘pre-approved’ distinction</a:t>
            </a:r>
          </a:p>
          <a:p>
            <a:pPr lvl="2"/>
            <a:r>
              <a:rPr lang="en-US" dirty="0"/>
              <a:t>Anything with a ledger code can take payments</a:t>
            </a:r>
          </a:p>
          <a:p>
            <a:pPr lvl="1"/>
            <a:r>
              <a:rPr lang="en-US" dirty="0"/>
              <a:t>Use ‘override’ instead of locked or fixed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04F4F-675A-402F-9FB3-62E051976BB7}"/>
              </a:ext>
            </a:extLst>
          </p:cNvPr>
          <p:cNvCxnSpPr>
            <a:cxnSpLocks/>
          </p:cNvCxnSpPr>
          <p:nvPr/>
        </p:nvCxnSpPr>
        <p:spPr>
          <a:xfrm>
            <a:off x="803275" y="364657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840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Rules for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Independent of status</a:t>
            </a:r>
          </a:p>
          <a:p>
            <a:pPr lvl="1"/>
            <a:r>
              <a:rPr lang="en-US" dirty="0"/>
              <a:t>What should an appraisal start off with?</a:t>
            </a:r>
          </a:p>
          <a:p>
            <a:pPr lvl="2"/>
            <a:r>
              <a:rPr lang="en-US" dirty="0"/>
              <a:t>Presumed  manual</a:t>
            </a:r>
          </a:p>
          <a:p>
            <a:pPr lvl="1"/>
            <a:r>
              <a:rPr lang="en-US" dirty="0"/>
              <a:t>What should happen when a project approved?</a:t>
            </a:r>
          </a:p>
          <a:p>
            <a:pPr lvl="2"/>
            <a:r>
              <a:rPr lang="en-US" dirty="0"/>
              <a:t>Presumed automatic</a:t>
            </a:r>
          </a:p>
          <a:p>
            <a:pPr lvl="2"/>
            <a:r>
              <a:rPr lang="en-US" dirty="0"/>
              <a:t> Parameter or choice?</a:t>
            </a:r>
          </a:p>
          <a:p>
            <a:pPr lvl="1"/>
            <a:r>
              <a:rPr lang="en-US" dirty="0"/>
              <a:t>What about when copied? </a:t>
            </a:r>
          </a:p>
          <a:p>
            <a:pPr lvl="2"/>
            <a:r>
              <a:rPr lang="en-US" dirty="0"/>
              <a:t>Back to manual?</a:t>
            </a:r>
          </a:p>
          <a:p>
            <a:pPr lvl="2"/>
            <a:r>
              <a:rPr lang="en-US" dirty="0"/>
              <a:t>Parameter or choice?</a:t>
            </a:r>
          </a:p>
          <a:p>
            <a:pPr lvl="1"/>
            <a:r>
              <a:rPr lang="en-US" dirty="0"/>
              <a:t>Should you control it on a project basis?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04F4F-675A-402F-9FB3-62E051976BB7}"/>
              </a:ext>
            </a:extLst>
          </p:cNvPr>
          <p:cNvCxnSpPr>
            <a:cxnSpLocks/>
          </p:cNvCxnSpPr>
          <p:nvPr/>
        </p:nvCxnSpPr>
        <p:spPr>
          <a:xfrm>
            <a:off x="803275" y="364657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031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D3EB-C8E8-4037-93FD-2EE9D858A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Questions?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35E15CD-8E2D-4D72-920C-9D40D4C2B7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Update event name |  03 December 2019</a:t>
            </a:r>
          </a:p>
        </p:txBody>
      </p:sp>
    </p:spTree>
    <p:extLst>
      <p:ext uri="{BB962C8B-B14F-4D97-AF65-F5344CB8AC3E}">
        <p14:creationId xmlns:p14="http://schemas.microsoft.com/office/powerpoint/2010/main" val="4033534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1F249-CE8C-45B1-B2F7-B23D0771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9794F-DF7C-4D6F-A5C9-73FF06A79A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Paul Flowers</a:t>
            </a:r>
          </a:p>
          <a:p>
            <a:pPr lvl="0"/>
            <a:r>
              <a:rPr lang="en-US" dirty="0"/>
              <a:t>Matt Snuggs</a:t>
            </a:r>
          </a:p>
          <a:p>
            <a:pPr lvl="0"/>
            <a:r>
              <a:rPr lang="en-US" dirty="0"/>
              <a:t>Sundeep Heer</a:t>
            </a:r>
          </a:p>
          <a:p>
            <a:pPr lvl="0"/>
            <a:r>
              <a:rPr lang="en-US" dirty="0"/>
              <a:t>Lorraine Boyle</a:t>
            </a:r>
          </a:p>
          <a:p>
            <a:pPr lvl="0"/>
            <a:r>
              <a:rPr lang="en-US" dirty="0"/>
              <a:t>Paolo Aquino</a:t>
            </a:r>
          </a:p>
          <a:p>
            <a:pPr lvl="1">
              <a:defRPr/>
            </a:pPr>
            <a:endParaRPr lang="en-GB" dirty="0"/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B63748-F6C1-428D-A04A-90F7634C184B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214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1F249-CE8C-45B1-B2F7-B23D0771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9794F-DF7C-4D6F-A5C9-73FF06A79A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Questions – chat or in person</a:t>
            </a:r>
          </a:p>
          <a:p>
            <a:pPr lvl="0"/>
            <a:r>
              <a:rPr lang="en-US" dirty="0"/>
              <a:t>Recording – can edit you out if needed</a:t>
            </a:r>
          </a:p>
          <a:p>
            <a:pPr lvl="0"/>
            <a:r>
              <a:rPr lang="en-US" dirty="0"/>
              <a:t>Feedback</a:t>
            </a:r>
          </a:p>
          <a:p>
            <a:pPr lvl="0"/>
            <a:r>
              <a:rPr lang="en-US" dirty="0"/>
              <a:t>Post session zoom</a:t>
            </a:r>
          </a:p>
          <a:p>
            <a:pPr lvl="1">
              <a:defRPr/>
            </a:pPr>
            <a:endParaRPr lang="en-GB" dirty="0"/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B63748-F6C1-428D-A04A-90F7634C184B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53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1F249-CE8C-45B1-B2F7-B23D0771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842852"/>
            <a:ext cx="3917673" cy="1055522"/>
          </a:xfrm>
        </p:spPr>
        <p:txBody>
          <a:bodyPr/>
          <a:lstStyle/>
          <a:p>
            <a:r>
              <a:rPr lang="en-GB" dirty="0"/>
              <a:t>Timetable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0D48F7-7FBA-490D-84FB-77E29574E972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6C3638B-C549-457F-BCE3-8825A62CE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174" y="278964"/>
            <a:ext cx="6837594" cy="63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59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1F249-CE8C-45B1-B2F7-B23D0771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Company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9794F-DF7C-4D6F-A5C9-73FF06A79A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New recruits</a:t>
            </a:r>
          </a:p>
          <a:p>
            <a:pPr lvl="0"/>
            <a:r>
              <a:rPr lang="en-US" dirty="0"/>
              <a:t>M3Central – new team</a:t>
            </a:r>
          </a:p>
          <a:p>
            <a:pPr lvl="0"/>
            <a:r>
              <a:rPr lang="en-US" dirty="0"/>
              <a:t>Leak monitoring</a:t>
            </a:r>
          </a:p>
          <a:p>
            <a:pPr lvl="0"/>
            <a:r>
              <a:rPr lang="en-US" dirty="0" err="1"/>
              <a:t>Pamwin</a:t>
            </a:r>
            <a:r>
              <a:rPr lang="en-US" dirty="0"/>
              <a:t> data app - JV</a:t>
            </a:r>
          </a:p>
          <a:p>
            <a:pPr lvl="1">
              <a:defRPr/>
            </a:pPr>
            <a:endParaRPr lang="en-GB" dirty="0"/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B63748-F6C1-428D-A04A-90F7634C184B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07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Bromford - proposing working party</a:t>
            </a:r>
          </a:p>
          <a:p>
            <a:pPr lvl="1"/>
            <a:r>
              <a:rPr lang="en-US" dirty="0"/>
              <a:t>Best way to appraise</a:t>
            </a:r>
          </a:p>
          <a:p>
            <a:pPr lvl="2"/>
            <a:r>
              <a:rPr lang="en-US" dirty="0"/>
              <a:t>Build cost profiles</a:t>
            </a:r>
          </a:p>
          <a:p>
            <a:pPr lvl="2"/>
            <a:r>
              <a:rPr lang="en-US" dirty="0"/>
              <a:t>Fee reductions?</a:t>
            </a:r>
          </a:p>
          <a:p>
            <a:pPr lvl="2"/>
            <a:r>
              <a:rPr lang="en-US" dirty="0"/>
              <a:t>Long term running costs?</a:t>
            </a:r>
          </a:p>
          <a:p>
            <a:pPr lvl="2"/>
            <a:r>
              <a:rPr lang="en-US" dirty="0"/>
              <a:t>Appraisal methodology</a:t>
            </a:r>
          </a:p>
          <a:p>
            <a:pPr lvl="1"/>
            <a:r>
              <a:rPr lang="en-US" dirty="0"/>
              <a:t>Capturing compliance</a:t>
            </a:r>
          </a:p>
          <a:p>
            <a:pPr lvl="2"/>
            <a:r>
              <a:rPr lang="en-US" dirty="0"/>
              <a:t>On site and off site</a:t>
            </a:r>
          </a:p>
          <a:p>
            <a:pPr lvl="1"/>
            <a:r>
              <a:rPr lang="en-US" dirty="0"/>
              <a:t>M3 talking to </a:t>
            </a:r>
            <a:r>
              <a:rPr lang="en-US" dirty="0" err="1"/>
              <a:t>Ilke</a:t>
            </a:r>
            <a:endParaRPr lang="en-US" dirty="0"/>
          </a:p>
          <a:p>
            <a:pPr lvl="1"/>
            <a:r>
              <a:rPr lang="en-US" dirty="0"/>
              <a:t>Working party to be formed ASAP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04F4F-675A-402F-9FB3-62E051976BB7}"/>
              </a:ext>
            </a:extLst>
          </p:cNvPr>
          <p:cNvCxnSpPr>
            <a:cxnSpLocks/>
          </p:cNvCxnSpPr>
          <p:nvPr/>
        </p:nvCxnSpPr>
        <p:spPr>
          <a:xfrm>
            <a:off x="803275" y="364657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317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1F249-CE8C-45B1-B2F7-B23D0771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Pamwin</a:t>
            </a:r>
            <a:r>
              <a:rPr lang="en-GB" dirty="0"/>
              <a:t>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9794F-DF7C-4D6F-A5C9-73FF06A79A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3.2 out now</a:t>
            </a:r>
          </a:p>
          <a:p>
            <a:pPr lvl="0"/>
            <a:r>
              <a:rPr lang="en-US" dirty="0"/>
              <a:t>Gantt chart and flexible tasks underway</a:t>
            </a:r>
          </a:p>
          <a:p>
            <a:pPr lvl="0"/>
            <a:r>
              <a:rPr lang="en-US" dirty="0"/>
              <a:t>Phased Appraisal Calc– beta release by January</a:t>
            </a:r>
          </a:p>
          <a:p>
            <a:pPr lvl="0"/>
            <a:r>
              <a:rPr lang="en-US" dirty="0"/>
              <a:t>Direction of travel – Project entry, tenure secondary</a:t>
            </a:r>
          </a:p>
          <a:p>
            <a:pPr lvl="1">
              <a:defRPr/>
            </a:pPr>
            <a:endParaRPr lang="en-GB" dirty="0"/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B63748-F6C1-428D-A04A-90F7634C184B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77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1F249-CE8C-45B1-B2F7-B23D0771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842852"/>
            <a:ext cx="3917673" cy="1055522"/>
          </a:xfrm>
        </p:spPr>
        <p:txBody>
          <a:bodyPr/>
          <a:lstStyle/>
          <a:p>
            <a:r>
              <a:rPr lang="en-GB" dirty="0"/>
              <a:t>Timetable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0D48F7-7FBA-490D-84FB-77E29574E972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6C3638B-C549-457F-BCE3-8825A62CE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174" y="278964"/>
            <a:ext cx="6837594" cy="63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84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0573-2CFA-4BF1-AB92-CF0F8A681CF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79132" y="859125"/>
            <a:ext cx="10833735" cy="2422525"/>
          </a:xfrm>
        </p:spPr>
        <p:txBody>
          <a:bodyPr anchor="b">
            <a:normAutofit/>
          </a:bodyPr>
          <a:lstStyle/>
          <a:p>
            <a:pPr algn="ctr"/>
            <a:r>
              <a:rPr lang="en-US" sz="8000" b="0" dirty="0">
                <a:latin typeface="Roboto Black" panose="02000000000000000000" pitchFamily="2" charset="0"/>
                <a:ea typeface="Roboto Black" panose="02000000000000000000" pitchFamily="2" charset="0"/>
              </a:rPr>
              <a:t>Versioning and reforecasting</a:t>
            </a:r>
            <a:endParaRPr lang="en-GB" sz="8000" b="0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52E8F3F-0501-4949-BBB3-A0CEB43C1C5D}"/>
              </a:ext>
            </a:extLst>
          </p:cNvPr>
          <p:cNvSpPr txBox="1">
            <a:spLocks/>
          </p:cNvSpPr>
          <p:nvPr/>
        </p:nvSpPr>
        <p:spPr>
          <a:xfrm>
            <a:off x="679131" y="3294932"/>
            <a:ext cx="10833735" cy="63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2400" b="0" dirty="0"/>
              <a:t>Presentation venue  |  03 February 2020</a:t>
            </a:r>
            <a:endParaRPr lang="en-GB" sz="2400" b="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A8A6545-B2ED-46CC-9450-A33EC19BCF64}"/>
              </a:ext>
            </a:extLst>
          </p:cNvPr>
          <p:cNvGrpSpPr/>
          <p:nvPr/>
        </p:nvGrpSpPr>
        <p:grpSpPr>
          <a:xfrm>
            <a:off x="5120885" y="4466784"/>
            <a:ext cx="4684378" cy="1534108"/>
            <a:chOff x="6096000" y="4483246"/>
            <a:chExt cx="4684378" cy="153410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67D60E6-753A-4AFF-B49B-A418C9C1FD6B}"/>
                </a:ext>
              </a:extLst>
            </p:cNvPr>
            <p:cNvGrpSpPr/>
            <p:nvPr/>
          </p:nvGrpSpPr>
          <p:grpSpPr>
            <a:xfrm>
              <a:off x="6096000" y="4483246"/>
              <a:ext cx="4684378" cy="1026706"/>
              <a:chOff x="5982985" y="4216558"/>
              <a:chExt cx="4684378" cy="1026706"/>
            </a:xfrm>
          </p:grpSpPr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364AC573-A349-4C4D-ACDE-DD096BB212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2985" y="4524335"/>
                <a:ext cx="4684378" cy="71892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b="1" kern="1200">
                    <a:solidFill>
                      <a:srgbClr val="172B46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defRPr>
                </a:lvl1pPr>
              </a:lstStyle>
              <a:p>
                <a:r>
                  <a:rPr lang="en-US" sz="2000" dirty="0"/>
                  <a:t>Paul Flowers</a:t>
                </a:r>
              </a:p>
              <a:p>
                <a:r>
                  <a:rPr lang="en-US" sz="2000" b="0" dirty="0"/>
                  <a:t>Managing Director | M3</a:t>
                </a:r>
              </a:p>
              <a:p>
                <a:endParaRPr lang="en-GB" sz="2000" b="0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D810F8F-A1F0-4E34-8E23-85DB4734FD85}"/>
                  </a:ext>
                </a:extLst>
              </p:cNvPr>
              <p:cNvSpPr/>
              <p:nvPr/>
            </p:nvSpPr>
            <p:spPr>
              <a:xfrm>
                <a:off x="5982985" y="4216558"/>
                <a:ext cx="131478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172B46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Presented by: 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6915510-CDAB-49C1-AC8A-CD88CD1B0921}"/>
                </a:ext>
              </a:extLst>
            </p:cNvPr>
            <p:cNvGrpSpPr/>
            <p:nvPr/>
          </p:nvGrpSpPr>
          <p:grpSpPr>
            <a:xfrm>
              <a:off x="6191138" y="5617244"/>
              <a:ext cx="4134181" cy="400110"/>
              <a:chOff x="5854254" y="5222934"/>
              <a:chExt cx="4134181" cy="40011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8DEEE5B-9009-43E2-BCDF-370D2160D360}"/>
                  </a:ext>
                </a:extLst>
              </p:cNvPr>
              <p:cNvGrpSpPr/>
              <p:nvPr/>
            </p:nvGrpSpPr>
            <p:grpSpPr>
              <a:xfrm>
                <a:off x="5854254" y="5222934"/>
                <a:ext cx="1994469" cy="400110"/>
                <a:chOff x="3927277" y="6070160"/>
                <a:chExt cx="1994469" cy="400110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D177B08-90BF-49DB-93E0-B9D595EEFD98}"/>
                    </a:ext>
                  </a:extLst>
                </p:cNvPr>
                <p:cNvSpPr/>
                <p:nvPr/>
              </p:nvSpPr>
              <p:spPr>
                <a:xfrm>
                  <a:off x="4235054" y="6070160"/>
                  <a:ext cx="1686692" cy="400110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r>
                    <a:rPr lang="en-US" sz="2000" dirty="0">
                      <a:solidFill>
                        <a:srgbClr val="172B46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m3h.co.uk</a:t>
                  </a:r>
                </a:p>
              </p:txBody>
            </p:sp>
            <p:pic>
              <p:nvPicPr>
                <p:cNvPr id="27" name="Graphic 26">
                  <a:extLst>
                    <a:ext uri="{FF2B5EF4-FFF2-40B4-BE49-F238E27FC236}">
                      <a16:creationId xmlns:a16="http://schemas.microsoft.com/office/drawing/2014/main" id="{1A37916F-A6C3-4A98-8DBE-983013F70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7277" y="6116327"/>
                  <a:ext cx="307777" cy="307777"/>
                </a:xfrm>
                <a:prstGeom prst="rect">
                  <a:avLst/>
                </a:prstGeom>
              </p:spPr>
            </p:pic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18A61D9-6451-4B88-9B17-DC19F7B4A79F}"/>
                  </a:ext>
                </a:extLst>
              </p:cNvPr>
              <p:cNvGrpSpPr/>
              <p:nvPr/>
            </p:nvGrpSpPr>
            <p:grpSpPr>
              <a:xfrm>
                <a:off x="7648772" y="5222934"/>
                <a:ext cx="2339663" cy="400110"/>
                <a:chOff x="3900615" y="6492974"/>
                <a:chExt cx="2339663" cy="400110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064C5AD-E6E1-49A3-9444-3C0755E7E901}"/>
                    </a:ext>
                  </a:extLst>
                </p:cNvPr>
                <p:cNvSpPr/>
                <p:nvPr/>
              </p:nvSpPr>
              <p:spPr>
                <a:xfrm>
                  <a:off x="4235054" y="6492974"/>
                  <a:ext cx="2005224" cy="400110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r>
                    <a:rPr lang="en-US" sz="2000" dirty="0">
                      <a:solidFill>
                        <a:srgbClr val="172B46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020 8274 4000</a:t>
                  </a:r>
                </a:p>
              </p:txBody>
            </p:sp>
            <p:pic>
              <p:nvPicPr>
                <p:cNvPr id="30" name="Graphic 29">
                  <a:extLst>
                    <a:ext uri="{FF2B5EF4-FFF2-40B4-BE49-F238E27FC236}">
                      <a16:creationId xmlns:a16="http://schemas.microsoft.com/office/drawing/2014/main" id="{0ADAF711-F866-4584-8900-0729E0449E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0615" y="6512479"/>
                  <a:ext cx="361099" cy="361099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86725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defRPr sz="1600" dirty="0">
            <a:solidFill>
              <a:srgbClr val="172B46"/>
            </a:solidFill>
            <a:latin typeface="Roboto Light" panose="02000000000000000000" pitchFamily="2" charset="0"/>
            <a:ea typeface="Roboto Light" panose="02000000000000000000" pitchFamily="2" charset="0"/>
            <a:cs typeface="Open Sans Light" panose="020B03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565</Words>
  <Application>Microsoft Office PowerPoint</Application>
  <PresentationFormat>Widescreen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Roboto Black</vt:lpstr>
      <vt:lpstr>Arial</vt:lpstr>
      <vt:lpstr>Roboto Light</vt:lpstr>
      <vt:lpstr>Roboto</vt:lpstr>
      <vt:lpstr>Calibri</vt:lpstr>
      <vt:lpstr>Calibri Light</vt:lpstr>
      <vt:lpstr>Office Theme</vt:lpstr>
      <vt:lpstr>Pamwin User Group</vt:lpstr>
      <vt:lpstr>Welcome!</vt:lpstr>
      <vt:lpstr>Housekeeping</vt:lpstr>
      <vt:lpstr>Timetable</vt:lpstr>
      <vt:lpstr>Company news</vt:lpstr>
      <vt:lpstr>MMC</vt:lpstr>
      <vt:lpstr>Pamwin news</vt:lpstr>
      <vt:lpstr>Timetable</vt:lpstr>
      <vt:lpstr>Versioning and reforecasting</vt:lpstr>
      <vt:lpstr>Versioning approved projects</vt:lpstr>
      <vt:lpstr>Why doesn’t the interest match?</vt:lpstr>
      <vt:lpstr>Forecasting rules</vt:lpstr>
      <vt:lpstr>When is reforecasting triggered</vt:lpstr>
      <vt:lpstr>New proposals</vt:lpstr>
      <vt:lpstr>Manual and automatic</vt:lpstr>
      <vt:lpstr>Changes to behaviour</vt:lpstr>
      <vt:lpstr>Rules for use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Jonathan Ramos</dc:creator>
  <cp:lastModifiedBy>Paul Flowers</cp:lastModifiedBy>
  <cp:revision>417</cp:revision>
  <dcterms:created xsi:type="dcterms:W3CDTF">2019-10-25T12:10:47Z</dcterms:created>
  <dcterms:modified xsi:type="dcterms:W3CDTF">2020-12-02T17:01:05Z</dcterms:modified>
</cp:coreProperties>
</file>