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745" r:id="rId5"/>
    <p:sldId id="2744" r:id="rId6"/>
    <p:sldId id="2618" r:id="rId7"/>
    <p:sldId id="2742" r:id="rId8"/>
    <p:sldId id="2736" r:id="rId9"/>
  </p:sldIdLst>
  <p:sldSz cx="12192000" cy="6858000"/>
  <p:notesSz cx="9144000" cy="6858000"/>
  <p:embeddedFontLst>
    <p:embeddedFont>
      <p:font typeface="Roboto" panose="02000000000000000000" pitchFamily="2" charset="0"/>
      <p:regular r:id="rId12"/>
      <p:bold r:id="rId13"/>
      <p:italic r:id="rId14"/>
      <p:boldItalic r:id="rId15"/>
    </p:embeddedFont>
    <p:embeddedFont>
      <p:font typeface="Roboto Black" panose="02000000000000000000" pitchFamily="2" charset="0"/>
      <p:bold r:id="rId16"/>
      <p:boldItalic r:id="rId17"/>
    </p:embeddedFont>
    <p:embeddedFont>
      <p:font typeface="Roboto Light" panose="02000000000000000000" pitchFamily="2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9" userDrawn="1">
          <p15:clr>
            <a:srgbClr val="A4A3A4"/>
          </p15:clr>
        </p15:guide>
        <p15:guide id="2" pos="5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ndeep Heer" initials="SH" lastIdx="1" clrIdx="0">
    <p:extLst>
      <p:ext uri="{19B8F6BF-5375-455C-9EA6-DF929625EA0E}">
        <p15:presenceInfo xmlns:p15="http://schemas.microsoft.com/office/powerpoint/2012/main" userId="S::sundeep.heer@m3h.co.uk::4e849e40-fdc6-4270-a803-a7b177e983c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B46"/>
    <a:srgbClr val="5B7FB1"/>
    <a:srgbClr val="D9D9D9"/>
    <a:srgbClr val="A2B2D2"/>
    <a:srgbClr val="003C64"/>
    <a:srgbClr val="005996"/>
    <a:srgbClr val="EFEFEF"/>
    <a:srgbClr val="0747A6"/>
    <a:srgbClr val="002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93027D-A56F-4A09-9841-DA819548DA2E}" v="2" dt="2025-07-10T15:03:51.1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3" autoAdjust="0"/>
    <p:restoredTop sz="67685" autoAdjust="0"/>
  </p:normalViewPr>
  <p:slideViewPr>
    <p:cSldViewPr snapToGrid="0">
      <p:cViewPr varScale="1">
        <p:scale>
          <a:sx n="95" d="100"/>
          <a:sy n="95" d="100"/>
        </p:scale>
        <p:origin x="396" y="78"/>
      </p:cViewPr>
      <p:guideLst>
        <p:guide orient="horz" pos="2319"/>
        <p:guide pos="5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5" d="100"/>
          <a:sy n="115" d="100"/>
        </p:scale>
        <p:origin x="241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75CE71-8B80-48B0-8A8D-8171BDC3B1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352B39-E884-4646-83DE-1A29086292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A10BA-FC51-4659-9374-BC98776ABC57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89DA9E-0C9B-4BE5-B740-314AA7A4C1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2D82B-0859-488D-9CDD-781BFF06E7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DBE90-B89A-4F93-BDD3-9D83D6FC2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246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E6A7F-FE4C-4DF2-A644-F480E6FCCEF8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518C0-2DCA-4DAA-9755-4CC2F7BE7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8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625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989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E0866D3-A2C7-4920-8645-962664F44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3" y="5394822"/>
            <a:ext cx="2634247" cy="8242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3C4AAA-7124-424A-AB0A-1C6DC84A6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User Group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0114E45-56BF-48B6-B75B-ADB1EC7593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11249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03 December 2019  |  The Crystal,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166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(light)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161025"/>
            <a:ext cx="10104520" cy="265245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CE66A3-487E-4AD8-AE68-45AFE2553399}"/>
              </a:ext>
            </a:extLst>
          </p:cNvPr>
          <p:cNvSpPr/>
          <p:nvPr userDrawn="1"/>
        </p:nvSpPr>
        <p:spPr>
          <a:xfrm>
            <a:off x="1452562" y="-857250"/>
            <a:ext cx="360000" cy="360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FA3F-89F7-4CC2-86C7-7141F3F33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99" y="3841751"/>
            <a:ext cx="10104522" cy="99494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But some may require a subtitle. Please use this template instead. This can have a max of 2 lines of text.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BBE1F08-CB2A-411B-88E9-2D96893936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23066"/>
            <a:ext cx="10104519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E385CF-2882-46DF-9B7E-B21FD0FED5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153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55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(light)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161025"/>
            <a:ext cx="10040352" cy="265245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FA3F-89F7-4CC2-86C7-7141F3F33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99" y="3841751"/>
            <a:ext cx="10040354" cy="9606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But some may require a subtitle. Please use this template instead. This can have a max of 2 lines of text.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153F28-B921-4703-92B6-AB53294B8F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23066"/>
            <a:ext cx="10040351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8179504-70FA-4E29-9BAD-4C81A4C142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84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light)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161025"/>
            <a:ext cx="10032330" cy="265245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FA3F-89F7-4CC2-86C7-7141F3F33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98" y="3841751"/>
            <a:ext cx="10032333" cy="99494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But some may require a subtitle. Please use this template instead. This can have a max of 2 lines of text.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DC5A9E8-AF9B-4EB6-AD98-75DC28ED2A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23066"/>
            <a:ext cx="10032329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6B9D2D-ADD9-401A-A9F2-58AD879C53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38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56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the title for this bullet list, max 3-4 lines.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</a:t>
            </a:r>
            <a:r>
              <a:rPr lang="en-US" dirty="0" err="1"/>
              <a:t>bulletlist</a:t>
            </a:r>
            <a:r>
              <a:rPr lang="en-US" dirty="0"/>
              <a:t> title.</a:t>
            </a:r>
          </a:p>
          <a:p>
            <a:pPr lvl="1"/>
            <a:r>
              <a:rPr lang="en-US" dirty="0"/>
              <a:t>This is the inner paragraph.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r>
              <a:rPr lang="en-US" dirty="0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2A4FAA0-9E51-4693-A67D-859091EAC4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88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the title for this bullet list, max 3-4 lines.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D6C4EEF-604E-44C5-B633-37A75FDE6AE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</a:t>
            </a:r>
            <a:r>
              <a:rPr lang="en-US" dirty="0" err="1"/>
              <a:t>bulletlist</a:t>
            </a:r>
            <a:r>
              <a:rPr lang="en-US" dirty="0"/>
              <a:t> title.</a:t>
            </a:r>
          </a:p>
          <a:p>
            <a:pPr lvl="1"/>
            <a:r>
              <a:rPr lang="en-US" dirty="0"/>
              <a:t>This is the inner paragraph.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r>
              <a:rPr lang="en-US" dirty="0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2921008-271B-4215-837A-DBAE211750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33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(white)"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the title for this list items, max 3-4 lines.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30325C2-0DCB-4981-AD50-908C1D3146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 dirty="0"/>
              <a:t>This is a </a:t>
            </a:r>
            <a:r>
              <a:rPr lang="en-US" dirty="0" err="1"/>
              <a:t>bulletlist</a:t>
            </a:r>
            <a:r>
              <a:rPr lang="en-US" dirty="0"/>
              <a:t> title.</a:t>
            </a:r>
          </a:p>
          <a:p>
            <a:pPr lvl="1"/>
            <a:r>
              <a:rPr lang="en-US" dirty="0"/>
              <a:t>This is the inner paragraph.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r>
              <a:rPr lang="en-US" dirty="0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7E2CB0-C366-4C4C-BC99-E3942D41E9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6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You may use this for </a:t>
            </a:r>
            <a:r>
              <a:rPr lang="en-US" dirty="0" err="1"/>
              <a:t>pragraphs</a:t>
            </a:r>
            <a:r>
              <a:rPr lang="en-US" dirty="0"/>
              <a:t> too.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Integer vestibulum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vel dictum nisi.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E8FE3D5-6EFC-4786-8370-E180E88ECB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7027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57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You may use this for </a:t>
            </a:r>
            <a:r>
              <a:rPr lang="en-US" dirty="0" err="1"/>
              <a:t>pragraphs</a:t>
            </a:r>
            <a:r>
              <a:rPr lang="en-US" dirty="0"/>
              <a:t> too.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Integer vestibulum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vel dictum nisi.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0FF7251-3F6E-4C86-BC62-A759884EFC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67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You may use this for paragraphs too.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 dirty="0"/>
              <a:t>This is a sub title.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Integer vestibulum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vel dictum nisi. 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B5A8AA4-9AE3-41F0-BF2C-1D976BE7E3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43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more traditional bullet list.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 You may remove this if not required.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ECAEF30-15BD-41D9-9171-C01D2B29C2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15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E0866D3-A2C7-4920-8645-962664F44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3" y="5394822"/>
            <a:ext cx="2634247" cy="8242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1D9A34B-C9DB-4314-9EC3-6C20CC0EF9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User Group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BAA301F-771E-43A5-BCE5-176694A235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02623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03 December 2019  |  The Crystal,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234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more traditional bullet list.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 You may remove this if not required.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67FBFC9-8F7E-4F70-8E8D-47EC341EC5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89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more traditional bullet list.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 dirty="0"/>
              <a:t>This is a sub title. You may remove this if not required.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1EE5491-CD5B-44F0-9510-537A8D364E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38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9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C203C8-CA23-4182-A3DD-30D346D862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4625" y="0"/>
            <a:ext cx="5667375" cy="6858000"/>
          </a:xfrm>
        </p:spPr>
        <p:txBody>
          <a:bodyPr anchor="b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update image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A3315FD-D6E0-45B7-98DC-873483BB57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E8AAB6F-C0B7-4AC5-A165-FD61D4F33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D79A930-9087-489F-91F7-A69AC0EA4C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3429000"/>
            <a:ext cx="5553073" cy="112236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389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BBA5-445D-4A89-9824-F2D15CC3C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C203C8-CA23-4182-A3DD-30D346D862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4625" y="0"/>
            <a:ext cx="5667375" cy="6858000"/>
          </a:xfrm>
        </p:spPr>
        <p:txBody>
          <a:bodyPr anchor="b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update image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B5524CF-117C-4F28-9FBA-8940F0BB4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3429000"/>
            <a:ext cx="5553073" cy="112236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96097C1-8DBC-4D55-B9B3-A54643FC6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6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C203C8-CA23-4182-A3DD-30D346D862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4625" y="0"/>
            <a:ext cx="5667375" cy="6858000"/>
          </a:xfrm>
        </p:spPr>
        <p:txBody>
          <a:bodyPr anchor="b">
            <a:normAutofit/>
          </a:bodyPr>
          <a:lstStyle>
            <a:lvl1pPr marL="0" indent="0" algn="r">
              <a:buNone/>
              <a:defRPr sz="1000" b="1">
                <a:solidFill>
                  <a:srgbClr val="172B46"/>
                </a:solidFill>
              </a:defRPr>
            </a:lvl1pPr>
          </a:lstStyle>
          <a:p>
            <a:r>
              <a:rPr lang="en-GB" dirty="0"/>
              <a:t>Click to update image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683A5D-C0CE-4A02-AA01-6C3A8BC6A3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32AE59E-043A-46F8-9B53-08A8EF98EE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A53CF93-96C6-4D84-B338-93184FF568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3429000"/>
            <a:ext cx="5553073" cy="112236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227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5C11AAE-F14B-4483-ADF4-BC0306969A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1412" y="6015149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98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ncy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92F93F-C146-449A-A197-0BB919D8DC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458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30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683A5D-C0CE-4A02-AA01-6C3A8BC6A3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528236-9D14-4313-99E2-8F9A0F188A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24" y="53144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8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97D6BFE-23AB-4A6A-A106-67E0C2A507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1412" y="6015149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96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(light)">
    <p:bg>
      <p:bgPr>
        <a:blipFill dpi="0" rotWithShape="1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5ACDD27-8218-4664-963E-C00588A708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4" y="5394821"/>
            <a:ext cx="2634246" cy="82425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User Group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F254C55-32AF-40F4-A390-DD744A4912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19875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03 December 2019  |  The Crystal,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112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BBA5-445D-4A89-9824-F2D15CC3C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035117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 to the right.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7973649-8B29-4DD6-B212-5EEE6AA21A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457813"/>
            <a:ext cx="5468938" cy="125069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A28714-3745-43B4-A2DD-21359DBB8B4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878208-F345-4722-8793-EFBC26A1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9B993A2-151F-46BE-80FE-FD4CDF0BF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3D0BC38-5136-47CA-836B-31C557C9A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3837B4A-4C19-4627-8F23-AFCA7A06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FB2BFD1-4BB9-457D-896F-467184F7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7D0FB80-51B6-49F9-BCE6-5AFB6205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D8CCD99-A93E-4324-A433-0D850F8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E593D3F2-D387-4F94-A0C3-85D0E6A0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7A32355C-C5F5-414F-8BB4-1C684C291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D4E861E3-3C89-4223-A1EE-1EC7063B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F0A05F66-27C9-49A3-A183-66F6148F9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AAE914-D516-45F0-8808-CAB73D485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FEAEF65-C1DD-4203-A6F6-D931FF96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876B02A-4C2F-4AA0-8BBE-A0E030254B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Insert image here</a:t>
            </a:r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EE9AC6-4BE0-4488-A2BF-5C9A8A688D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24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79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3A28714-3745-43B4-A2DD-21359DBB8B4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878208-F345-4722-8793-EFBC26A1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9B993A2-151F-46BE-80FE-FD4CDF0BF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3D0BC38-5136-47CA-836B-31C557C9A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3837B4A-4C19-4627-8F23-AFCA7A06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FB2BFD1-4BB9-457D-896F-467184F7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7D0FB80-51B6-49F9-BCE6-5AFB6205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D8CCD99-A93E-4324-A433-0D850F8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E593D3F2-D387-4F94-A0C3-85D0E6A0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7A32355C-C5F5-414F-8BB4-1C684C291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D4E861E3-3C89-4223-A1EE-1EC7063B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F0A05F66-27C9-49A3-A183-66F6148F9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AAE914-D516-45F0-8808-CAB73D485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FEAEF65-C1DD-4203-A6F6-D931FF96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876B02A-4C2F-4AA0-8BBE-A0E030254B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Insert image here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6400B171-CC25-4A83-8EAE-66E32F07FD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2656" y="6015149"/>
            <a:ext cx="1786688" cy="559057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5688AE1D-D73F-4827-AD38-81C08F027A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035117"/>
            <a:ext cx="5468937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 to the right.</a:t>
            </a:r>
            <a:endParaRPr lang="en-GB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3F555ED5-C46B-4A55-A802-8425BBC18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457813"/>
            <a:ext cx="5468938" cy="125069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097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3A28714-3745-43B4-A2DD-21359DBB8B4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878208-F345-4722-8793-EFBC26A1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9B993A2-151F-46BE-80FE-FD4CDF0BF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3D0BC38-5136-47CA-836B-31C557C9A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3837B4A-4C19-4627-8F23-AFCA7A06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FB2BFD1-4BB9-457D-896F-467184F7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7D0FB80-51B6-49F9-BCE6-5AFB6205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D8CCD99-A93E-4324-A433-0D850F8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E593D3F2-D387-4F94-A0C3-85D0E6A0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7A32355C-C5F5-414F-8BB4-1C684C291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D4E861E3-3C89-4223-A1EE-1EC7063B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F0A05F66-27C9-49A3-A183-66F6148F9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AAE914-D516-45F0-8808-CAB73D485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FEAEF65-C1DD-4203-A6F6-D931FF96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876B02A-4C2F-4AA0-8BBE-A0E030254B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Insert image here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B93A4F44-0428-4D20-BE14-FC7AEF868F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2656" y="6015149"/>
            <a:ext cx="1786688" cy="559057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441B3A8B-5CF5-4555-BEF9-C98B2A489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035117"/>
            <a:ext cx="5468937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 to the right.</a:t>
            </a:r>
            <a:endParaRPr lang="en-GB" dirty="0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E308998D-244A-4E4F-836C-C702242FEC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457813"/>
            <a:ext cx="5468938" cy="125069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28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Presentation title here.</a:t>
            </a:r>
            <a:br>
              <a:rPr lang="en-US" dirty="0"/>
            </a:br>
            <a:r>
              <a:rPr lang="en-US" dirty="0"/>
              <a:t>Some titles are longer.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40270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M3 User Group   |   03 December 2019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55A25396-3118-4ECD-B872-2D2FE8D6EE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1407" y="508031"/>
            <a:ext cx="2458800" cy="76936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E939A-C32E-468A-BE13-67C8F10F19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51A403E-14E0-4D96-ACDE-6DBCCD58DB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010AC7A-58F0-4746-8A79-C4FE1E9A02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068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Presentation title here.</a:t>
            </a:r>
            <a:br>
              <a:rPr lang="en-US" dirty="0"/>
            </a:br>
            <a:r>
              <a:rPr lang="en-US" dirty="0"/>
              <a:t>Some titles are longer.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23017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M3 User Group   |   03 December 2019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3F14BDC-3C05-47AD-ACEE-834DD6C3BA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1407" y="508031"/>
            <a:ext cx="2458800" cy="769361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E81ECB2-8CED-4360-9175-2E91CFD105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48500CF-1060-42A0-8DC7-40FA85C78C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31A7D0F-D8B3-4797-915D-0D4E036DC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297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Presentation title here.</a:t>
            </a:r>
            <a:br>
              <a:rPr lang="en-US" dirty="0"/>
            </a:br>
            <a:r>
              <a:rPr lang="en-US" dirty="0"/>
              <a:t>Some titles are longer.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74775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M3 User Group   |   03 December 2019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 dirty="0">
              <a:solidFill>
                <a:srgbClr val="172B4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  <a:solidFill>
            <a:srgbClr val="D9D9D9"/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DDBB858-C19D-41CD-8BAF-0681ECA07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2266" y="512424"/>
            <a:ext cx="2457941" cy="769093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8D05E10-2C50-4AD6-8AA3-68173D3BD6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55FF91B-72D2-45F9-A158-B39144455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76C7003-74C6-4970-A064-6EBDACB194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351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343030"/>
            <a:ext cx="9753600" cy="3009896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C0980B5-8B8D-4C13-AD92-0FA2FA809B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1" y="423066"/>
            <a:ext cx="9753600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EF19992-B615-41AC-87F2-1EAE698BEC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62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343030"/>
            <a:ext cx="9753600" cy="300989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FA07712-D1EF-4413-B45D-D4F84F6344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1" y="423066"/>
            <a:ext cx="9753600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5ECC512-1B07-406C-846B-B547A37EB6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19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343030"/>
            <a:ext cx="9753600" cy="300989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96189-F55D-42E8-A9C1-4170E74F32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1" y="423066"/>
            <a:ext cx="9753600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8605C20-5249-4971-A01A-103E9E1F7C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66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8D80D4-05AC-410F-9A72-3BD6DF7BF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F5700-6B05-4B71-9A10-05D8F2C60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013D6-D620-4625-A49E-0A5388C7EF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F22A3-7796-4D8E-8CE6-EA0CA2508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24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55" r:id="rId4"/>
    <p:sldLayoutId id="2147483665" r:id="rId5"/>
    <p:sldLayoutId id="2147483666" r:id="rId6"/>
    <p:sldLayoutId id="2147483671" r:id="rId7"/>
    <p:sldLayoutId id="2147483672" r:id="rId8"/>
    <p:sldLayoutId id="2147483670" r:id="rId9"/>
    <p:sldLayoutId id="2147483680" r:id="rId10"/>
    <p:sldLayoutId id="2147483679" r:id="rId11"/>
    <p:sldLayoutId id="2147483678" r:id="rId12"/>
    <p:sldLayoutId id="2147483677" r:id="rId13"/>
    <p:sldLayoutId id="2147483675" r:id="rId14"/>
    <p:sldLayoutId id="2147483676" r:id="rId15"/>
    <p:sldLayoutId id="2147483681" r:id="rId16"/>
    <p:sldLayoutId id="2147483682" r:id="rId17"/>
    <p:sldLayoutId id="2147483683" r:id="rId18"/>
    <p:sldLayoutId id="2147483690" r:id="rId19"/>
    <p:sldLayoutId id="2147483691" r:id="rId20"/>
    <p:sldLayoutId id="2147483692" r:id="rId21"/>
    <p:sldLayoutId id="2147483673" r:id="rId22"/>
    <p:sldLayoutId id="2147483688" r:id="rId23"/>
    <p:sldLayoutId id="2147483689" r:id="rId24"/>
    <p:sldLayoutId id="2147483694" r:id="rId25"/>
    <p:sldLayoutId id="2147483695" r:id="rId26"/>
    <p:sldLayoutId id="2147483700" r:id="rId27"/>
    <p:sldLayoutId id="2147483699" r:id="rId28"/>
    <p:sldLayoutId id="2147483693" r:id="rId29"/>
    <p:sldLayoutId id="2147483696" r:id="rId30"/>
    <p:sldLayoutId id="2147483697" r:id="rId31"/>
    <p:sldLayoutId id="2147483698" r:id="rId3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172B46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Clr>
          <a:srgbClr val="172B46"/>
        </a:buClr>
        <a:buSzPct val="120000"/>
        <a:buFont typeface="Arial" panose="020B0604020202020204" pitchFamily="34" charset="0"/>
        <a:buChar char="•"/>
        <a:defRPr sz="3600" b="1" kern="1200">
          <a:solidFill>
            <a:srgbClr val="172B46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A0573-2CFA-4BF1-AB92-CF0F8A681CF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79132" y="859125"/>
            <a:ext cx="10833735" cy="2422525"/>
          </a:xfrm>
        </p:spPr>
        <p:txBody>
          <a:bodyPr anchor="b">
            <a:normAutofit/>
          </a:bodyPr>
          <a:lstStyle/>
          <a:p>
            <a:pPr algn="ctr"/>
            <a:r>
              <a:rPr lang="en-US" sz="8000" b="0" dirty="0">
                <a:latin typeface="Roboto Black" panose="02000000000000000000" pitchFamily="2" charset="0"/>
                <a:ea typeface="Roboto Black" panose="02000000000000000000" pitchFamily="2" charset="0"/>
              </a:rPr>
              <a:t>Features and Roadmap</a:t>
            </a:r>
            <a:endParaRPr lang="en-GB" sz="8000" b="0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52E8F3F-0501-4949-BBB3-A0CEB43C1C5D}"/>
              </a:ext>
            </a:extLst>
          </p:cNvPr>
          <p:cNvSpPr txBox="1">
            <a:spLocks/>
          </p:cNvSpPr>
          <p:nvPr/>
        </p:nvSpPr>
        <p:spPr>
          <a:xfrm>
            <a:off x="679131" y="3294932"/>
            <a:ext cx="10833735" cy="637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r>
              <a:rPr lang="en-US" sz="2400" b="0" dirty="0"/>
              <a:t>Malmaison  |  09 July 2025</a:t>
            </a:r>
            <a:endParaRPr lang="en-GB" sz="2400" b="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A8A6545-B2ED-46CC-9450-A33EC19BCF64}"/>
              </a:ext>
            </a:extLst>
          </p:cNvPr>
          <p:cNvGrpSpPr/>
          <p:nvPr/>
        </p:nvGrpSpPr>
        <p:grpSpPr>
          <a:xfrm>
            <a:off x="3346858" y="4466784"/>
            <a:ext cx="6458405" cy="1557191"/>
            <a:chOff x="4321973" y="4483246"/>
            <a:chExt cx="6458405" cy="1557191"/>
          </a:xfrm>
        </p:grpSpPr>
        <p:pic>
          <p:nvPicPr>
            <p:cNvPr id="19" name="Picture Placeholder 7">
              <a:extLst>
                <a:ext uri="{FF2B5EF4-FFF2-40B4-BE49-F238E27FC236}">
                  <a16:creationId xmlns:a16="http://schemas.microsoft.com/office/drawing/2014/main" id="{F60F6706-10F3-44A3-A851-34D13BEC3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71" r="6671"/>
            <a:stretch/>
          </p:blipFill>
          <p:spPr>
            <a:xfrm>
              <a:off x="4321973" y="4600154"/>
              <a:ext cx="1433571" cy="1440283"/>
            </a:xfrm>
            <a:prstGeom prst="flowChartConnector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67D60E6-753A-4AFF-B49B-A418C9C1FD6B}"/>
                </a:ext>
              </a:extLst>
            </p:cNvPr>
            <p:cNvGrpSpPr/>
            <p:nvPr/>
          </p:nvGrpSpPr>
          <p:grpSpPr>
            <a:xfrm>
              <a:off x="6096000" y="4483246"/>
              <a:ext cx="4684378" cy="1026706"/>
              <a:chOff x="5982985" y="4216558"/>
              <a:chExt cx="4684378" cy="1026706"/>
            </a:xfrm>
          </p:grpSpPr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364AC573-A349-4C4D-ACDE-DD096BB212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82985" y="4524335"/>
                <a:ext cx="4684378" cy="718929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b="1" kern="1200">
                    <a:solidFill>
                      <a:srgbClr val="172B46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j-cs"/>
                  </a:defRPr>
                </a:lvl1pPr>
              </a:lstStyle>
              <a:p>
                <a:r>
                  <a:rPr lang="en-US" sz="2000" dirty="0"/>
                  <a:t>Jonny Sweetman</a:t>
                </a:r>
              </a:p>
              <a:p>
                <a:r>
                  <a:rPr lang="en-US" sz="2000" b="0" dirty="0"/>
                  <a:t>Technical Director | M3</a:t>
                </a:r>
              </a:p>
              <a:p>
                <a:endParaRPr lang="en-GB" sz="2000" b="0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D810F8F-A1F0-4E34-8E23-85DB4734FD85}"/>
                  </a:ext>
                </a:extLst>
              </p:cNvPr>
              <p:cNvSpPr/>
              <p:nvPr/>
            </p:nvSpPr>
            <p:spPr>
              <a:xfrm>
                <a:off x="5982985" y="4216558"/>
                <a:ext cx="131478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172B46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Presented by: 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6915510-CDAB-49C1-AC8A-CD88CD1B0921}"/>
                </a:ext>
              </a:extLst>
            </p:cNvPr>
            <p:cNvGrpSpPr/>
            <p:nvPr/>
          </p:nvGrpSpPr>
          <p:grpSpPr>
            <a:xfrm>
              <a:off x="6191138" y="5617244"/>
              <a:ext cx="4134181" cy="400110"/>
              <a:chOff x="5854254" y="5222934"/>
              <a:chExt cx="4134181" cy="40011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88DEEE5B-9009-43E2-BCDF-370D2160D360}"/>
                  </a:ext>
                </a:extLst>
              </p:cNvPr>
              <p:cNvGrpSpPr/>
              <p:nvPr/>
            </p:nvGrpSpPr>
            <p:grpSpPr>
              <a:xfrm>
                <a:off x="5854254" y="5222934"/>
                <a:ext cx="1994469" cy="400110"/>
                <a:chOff x="3927277" y="6070160"/>
                <a:chExt cx="1994469" cy="400110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7D177B08-90BF-49DB-93E0-B9D595EEFD98}"/>
                    </a:ext>
                  </a:extLst>
                </p:cNvPr>
                <p:cNvSpPr/>
                <p:nvPr/>
              </p:nvSpPr>
              <p:spPr>
                <a:xfrm>
                  <a:off x="4235054" y="6070160"/>
                  <a:ext cx="1686692" cy="400110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r>
                    <a:rPr lang="en-US" sz="2000" dirty="0">
                      <a:solidFill>
                        <a:srgbClr val="172B46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m3h.co.uk</a:t>
                  </a:r>
                </a:p>
              </p:txBody>
            </p:sp>
            <p:pic>
              <p:nvPicPr>
                <p:cNvPr id="27" name="Graphic 26">
                  <a:extLst>
                    <a:ext uri="{FF2B5EF4-FFF2-40B4-BE49-F238E27FC236}">
                      <a16:creationId xmlns:a16="http://schemas.microsoft.com/office/drawing/2014/main" id="{1A37916F-A6C3-4A98-8DBE-983013F70B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7277" y="6116327"/>
                  <a:ext cx="307777" cy="307777"/>
                </a:xfrm>
                <a:prstGeom prst="rect">
                  <a:avLst/>
                </a:prstGeom>
              </p:spPr>
            </p:pic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D18A61D9-6451-4B88-9B17-DC19F7B4A79F}"/>
                  </a:ext>
                </a:extLst>
              </p:cNvPr>
              <p:cNvGrpSpPr/>
              <p:nvPr/>
            </p:nvGrpSpPr>
            <p:grpSpPr>
              <a:xfrm>
                <a:off x="7648772" y="5222934"/>
                <a:ext cx="2339663" cy="400110"/>
                <a:chOff x="3900615" y="6492974"/>
                <a:chExt cx="2339663" cy="400110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2064C5AD-E6E1-49A3-9444-3C0755E7E901}"/>
                    </a:ext>
                  </a:extLst>
                </p:cNvPr>
                <p:cNvSpPr/>
                <p:nvPr/>
              </p:nvSpPr>
              <p:spPr>
                <a:xfrm>
                  <a:off x="4235054" y="6492974"/>
                  <a:ext cx="2005224" cy="400110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r>
                    <a:rPr lang="en-US" sz="2000" dirty="0">
                      <a:solidFill>
                        <a:srgbClr val="172B46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020 8274 4000</a:t>
                  </a:r>
                </a:p>
              </p:txBody>
            </p:sp>
            <p:pic>
              <p:nvPicPr>
                <p:cNvPr id="30" name="Graphic 29">
                  <a:extLst>
                    <a:ext uri="{FF2B5EF4-FFF2-40B4-BE49-F238E27FC236}">
                      <a16:creationId xmlns:a16="http://schemas.microsoft.com/office/drawing/2014/main" id="{0ADAF711-F866-4584-8900-0729E0449E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00615" y="6512479"/>
                  <a:ext cx="361099" cy="361099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86725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3B933-6ADE-4398-8AD7-1CA1990CA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1" y="842851"/>
            <a:ext cx="4313413" cy="4475769"/>
          </a:xfrm>
        </p:spPr>
        <p:txBody>
          <a:bodyPr>
            <a:normAutofit/>
          </a:bodyPr>
          <a:lstStyle/>
          <a:p>
            <a:r>
              <a:rPr lang="en-GB" dirty="0"/>
              <a:t>New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84542-6EA5-4753-9332-B1414FBE9F4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98093" y="490538"/>
            <a:ext cx="6847846" cy="571817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300" b="0" dirty="0"/>
          </a:p>
          <a:p>
            <a:pPr marL="571500" indent="-5715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SaaS</a:t>
            </a:r>
          </a:p>
          <a:p>
            <a:pPr marL="571500" lvl="1" indent="-5715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dirty="0"/>
              <a:t>Authentication</a:t>
            </a:r>
          </a:p>
          <a:p>
            <a:pPr marL="571500" lvl="1" indent="-5715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Reporting</a:t>
            </a:r>
          </a:p>
          <a:p>
            <a:pPr marL="571500" indent="-5715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Scenarios</a:t>
            </a:r>
          </a:p>
          <a:p>
            <a:pPr marL="571500" indent="-5715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Cashflow editor</a:t>
            </a:r>
          </a:p>
          <a:p>
            <a:pPr marL="571500" indent="-5715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Unit editing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2358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E2B497A-9E22-4507-A4C6-09461E32725D}"/>
              </a:ext>
            </a:extLst>
          </p:cNvPr>
          <p:cNvCxnSpPr/>
          <p:nvPr/>
        </p:nvCxnSpPr>
        <p:spPr>
          <a:xfrm flipH="1" flipV="1">
            <a:off x="7228821" y="1654611"/>
            <a:ext cx="6311" cy="587481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hape 2525">
            <a:extLst>
              <a:ext uri="{FF2B5EF4-FFF2-40B4-BE49-F238E27FC236}">
                <a16:creationId xmlns:a16="http://schemas.microsoft.com/office/drawing/2014/main" id="{9ECAE29D-69E1-4F76-BF48-461CEAA1CD07}"/>
              </a:ext>
            </a:extLst>
          </p:cNvPr>
          <p:cNvSpPr/>
          <p:nvPr/>
        </p:nvSpPr>
        <p:spPr>
          <a:xfrm>
            <a:off x="7031024" y="1064200"/>
            <a:ext cx="400949" cy="4009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rgbClr val="172B4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Shape 2687">
            <a:extLst>
              <a:ext uri="{FF2B5EF4-FFF2-40B4-BE49-F238E27FC236}">
                <a16:creationId xmlns:a16="http://schemas.microsoft.com/office/drawing/2014/main" id="{10BC7913-79F3-49A0-BCEB-7004369FA6FE}"/>
              </a:ext>
            </a:extLst>
          </p:cNvPr>
          <p:cNvSpPr/>
          <p:nvPr/>
        </p:nvSpPr>
        <p:spPr>
          <a:xfrm>
            <a:off x="7031024" y="2431555"/>
            <a:ext cx="395593" cy="3955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6200"/>
                </a:moveTo>
                <a:lnTo>
                  <a:pt x="15709" y="16200"/>
                </a:lnTo>
                <a:lnTo>
                  <a:pt x="15709" y="14727"/>
                </a:lnTo>
                <a:lnTo>
                  <a:pt x="18655" y="14727"/>
                </a:lnTo>
                <a:cubicBezTo>
                  <a:pt x="18655" y="14727"/>
                  <a:pt x="18655" y="16200"/>
                  <a:pt x="18655" y="16200"/>
                </a:cubicBezTo>
                <a:close/>
                <a:moveTo>
                  <a:pt x="18655" y="18655"/>
                </a:moveTo>
                <a:lnTo>
                  <a:pt x="15709" y="18655"/>
                </a:lnTo>
                <a:lnTo>
                  <a:pt x="15709" y="17182"/>
                </a:lnTo>
                <a:lnTo>
                  <a:pt x="18655" y="17182"/>
                </a:lnTo>
                <a:cubicBezTo>
                  <a:pt x="18655" y="17182"/>
                  <a:pt x="18655" y="18655"/>
                  <a:pt x="18655" y="18655"/>
                </a:cubicBezTo>
                <a:close/>
                <a:moveTo>
                  <a:pt x="17182" y="20618"/>
                </a:moveTo>
                <a:cubicBezTo>
                  <a:pt x="16542" y="20618"/>
                  <a:pt x="16002" y="20207"/>
                  <a:pt x="15799" y="19636"/>
                </a:cubicBezTo>
                <a:lnTo>
                  <a:pt x="18564" y="19636"/>
                </a:lnTo>
                <a:cubicBezTo>
                  <a:pt x="18361" y="20207"/>
                  <a:pt x="17822" y="20618"/>
                  <a:pt x="17182" y="20618"/>
                </a:cubicBezTo>
                <a:moveTo>
                  <a:pt x="17182" y="12764"/>
                </a:moveTo>
                <a:cubicBezTo>
                  <a:pt x="17822" y="12764"/>
                  <a:pt x="18361" y="13175"/>
                  <a:pt x="18564" y="13745"/>
                </a:cubicBezTo>
                <a:lnTo>
                  <a:pt x="15799" y="13745"/>
                </a:lnTo>
                <a:cubicBezTo>
                  <a:pt x="16002" y="13175"/>
                  <a:pt x="16542" y="12764"/>
                  <a:pt x="17182" y="12764"/>
                </a:cubicBezTo>
                <a:moveTo>
                  <a:pt x="5891" y="16200"/>
                </a:moveTo>
                <a:lnTo>
                  <a:pt x="2945" y="16200"/>
                </a:lnTo>
                <a:lnTo>
                  <a:pt x="2945" y="14727"/>
                </a:lnTo>
                <a:lnTo>
                  <a:pt x="5891" y="14727"/>
                </a:lnTo>
                <a:cubicBezTo>
                  <a:pt x="5891" y="14727"/>
                  <a:pt x="5891" y="16200"/>
                  <a:pt x="5891" y="16200"/>
                </a:cubicBezTo>
                <a:close/>
                <a:moveTo>
                  <a:pt x="4418" y="12764"/>
                </a:moveTo>
                <a:cubicBezTo>
                  <a:pt x="5058" y="12764"/>
                  <a:pt x="5598" y="13175"/>
                  <a:pt x="5801" y="13745"/>
                </a:cubicBezTo>
                <a:lnTo>
                  <a:pt x="3036" y="13745"/>
                </a:lnTo>
                <a:cubicBezTo>
                  <a:pt x="3239" y="13175"/>
                  <a:pt x="3778" y="12764"/>
                  <a:pt x="4418" y="12764"/>
                </a:cubicBezTo>
                <a:moveTo>
                  <a:pt x="5891" y="18655"/>
                </a:moveTo>
                <a:lnTo>
                  <a:pt x="2945" y="18655"/>
                </a:lnTo>
                <a:lnTo>
                  <a:pt x="2945" y="17182"/>
                </a:lnTo>
                <a:lnTo>
                  <a:pt x="5891" y="17182"/>
                </a:lnTo>
                <a:cubicBezTo>
                  <a:pt x="5891" y="17182"/>
                  <a:pt x="5891" y="18655"/>
                  <a:pt x="5891" y="18655"/>
                </a:cubicBezTo>
                <a:close/>
                <a:moveTo>
                  <a:pt x="4418" y="20618"/>
                </a:moveTo>
                <a:cubicBezTo>
                  <a:pt x="3778" y="20618"/>
                  <a:pt x="3239" y="20207"/>
                  <a:pt x="3036" y="19636"/>
                </a:cubicBezTo>
                <a:lnTo>
                  <a:pt x="5801" y="19636"/>
                </a:lnTo>
                <a:cubicBezTo>
                  <a:pt x="5598" y="20207"/>
                  <a:pt x="5058" y="20618"/>
                  <a:pt x="4418" y="20618"/>
                </a:cubicBezTo>
                <a:moveTo>
                  <a:pt x="19636" y="13745"/>
                </a:moveTo>
                <a:lnTo>
                  <a:pt x="19636" y="8836"/>
                </a:lnTo>
                <a:cubicBezTo>
                  <a:pt x="19636" y="3956"/>
                  <a:pt x="15680" y="0"/>
                  <a:pt x="10800" y="0"/>
                </a:cubicBezTo>
                <a:cubicBezTo>
                  <a:pt x="5920" y="0"/>
                  <a:pt x="1964" y="3956"/>
                  <a:pt x="1964" y="8836"/>
                </a:cubicBezTo>
                <a:lnTo>
                  <a:pt x="1964" y="13745"/>
                </a:lnTo>
                <a:cubicBezTo>
                  <a:pt x="879" y="13745"/>
                  <a:pt x="0" y="14625"/>
                  <a:pt x="0" y="15709"/>
                </a:cubicBezTo>
                <a:lnTo>
                  <a:pt x="0" y="17673"/>
                </a:lnTo>
                <a:cubicBezTo>
                  <a:pt x="0" y="18757"/>
                  <a:pt x="879" y="19636"/>
                  <a:pt x="1964" y="19636"/>
                </a:cubicBezTo>
                <a:lnTo>
                  <a:pt x="2013" y="19636"/>
                </a:lnTo>
                <a:cubicBezTo>
                  <a:pt x="2241" y="20757"/>
                  <a:pt x="3231" y="21600"/>
                  <a:pt x="4418" y="21600"/>
                </a:cubicBezTo>
                <a:cubicBezTo>
                  <a:pt x="5774" y="21600"/>
                  <a:pt x="6873" y="20501"/>
                  <a:pt x="6873" y="19145"/>
                </a:cubicBezTo>
                <a:lnTo>
                  <a:pt x="6873" y="14236"/>
                </a:lnTo>
                <a:cubicBezTo>
                  <a:pt x="6873" y="12881"/>
                  <a:pt x="5774" y="11782"/>
                  <a:pt x="4418" y="11782"/>
                </a:cubicBezTo>
                <a:cubicBezTo>
                  <a:pt x="3864" y="11782"/>
                  <a:pt x="3356" y="11971"/>
                  <a:pt x="2945" y="12282"/>
                </a:cubicBezTo>
                <a:lnTo>
                  <a:pt x="2945" y="8836"/>
                </a:lnTo>
                <a:cubicBezTo>
                  <a:pt x="2945" y="4499"/>
                  <a:pt x="6462" y="982"/>
                  <a:pt x="10800" y="982"/>
                </a:cubicBezTo>
                <a:cubicBezTo>
                  <a:pt x="15138" y="982"/>
                  <a:pt x="18655" y="4499"/>
                  <a:pt x="18655" y="8836"/>
                </a:cubicBezTo>
                <a:lnTo>
                  <a:pt x="18655" y="12282"/>
                </a:lnTo>
                <a:cubicBezTo>
                  <a:pt x="18244" y="11971"/>
                  <a:pt x="17736" y="11782"/>
                  <a:pt x="17182" y="11782"/>
                </a:cubicBezTo>
                <a:cubicBezTo>
                  <a:pt x="15826" y="11782"/>
                  <a:pt x="14727" y="12881"/>
                  <a:pt x="14727" y="14236"/>
                </a:cubicBezTo>
                <a:lnTo>
                  <a:pt x="14727" y="19145"/>
                </a:lnTo>
                <a:cubicBezTo>
                  <a:pt x="14727" y="20501"/>
                  <a:pt x="15826" y="21600"/>
                  <a:pt x="17182" y="21600"/>
                </a:cubicBezTo>
                <a:cubicBezTo>
                  <a:pt x="18369" y="21600"/>
                  <a:pt x="19360" y="20757"/>
                  <a:pt x="19587" y="19636"/>
                </a:cubicBezTo>
                <a:lnTo>
                  <a:pt x="19636" y="19636"/>
                </a:lnTo>
                <a:cubicBezTo>
                  <a:pt x="20721" y="19636"/>
                  <a:pt x="21600" y="18757"/>
                  <a:pt x="21600" y="17673"/>
                </a:cubicBezTo>
                <a:lnTo>
                  <a:pt x="21600" y="15709"/>
                </a:lnTo>
                <a:cubicBezTo>
                  <a:pt x="21600" y="14625"/>
                  <a:pt x="20721" y="13745"/>
                  <a:pt x="19636" y="13745"/>
                </a:cubicBezTo>
              </a:path>
            </a:pathLst>
          </a:custGeom>
          <a:solidFill>
            <a:srgbClr val="172B4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2" name="Shape 2690">
            <a:extLst>
              <a:ext uri="{FF2B5EF4-FFF2-40B4-BE49-F238E27FC236}">
                <a16:creationId xmlns:a16="http://schemas.microsoft.com/office/drawing/2014/main" id="{CFDCACDC-E62A-4093-89B4-419D45B1F662}"/>
              </a:ext>
            </a:extLst>
          </p:cNvPr>
          <p:cNvSpPr/>
          <p:nvPr/>
        </p:nvSpPr>
        <p:spPr>
          <a:xfrm>
            <a:off x="7020565" y="3952978"/>
            <a:ext cx="395593" cy="359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880"/>
                </a:moveTo>
                <a:cubicBezTo>
                  <a:pt x="20618" y="12476"/>
                  <a:pt x="20178" y="12960"/>
                  <a:pt x="19636" y="12960"/>
                </a:cubicBezTo>
                <a:lnTo>
                  <a:pt x="19636" y="8640"/>
                </a:lnTo>
                <a:cubicBezTo>
                  <a:pt x="20178" y="8640"/>
                  <a:pt x="20618" y="9124"/>
                  <a:pt x="20618" y="9720"/>
                </a:cubicBezTo>
                <a:cubicBezTo>
                  <a:pt x="20618" y="9720"/>
                  <a:pt x="20618" y="11880"/>
                  <a:pt x="20618" y="11880"/>
                </a:cubicBezTo>
                <a:close/>
                <a:moveTo>
                  <a:pt x="18655" y="19980"/>
                </a:moveTo>
                <a:cubicBezTo>
                  <a:pt x="18655" y="20279"/>
                  <a:pt x="18434" y="20520"/>
                  <a:pt x="18164" y="20520"/>
                </a:cubicBezTo>
                <a:cubicBezTo>
                  <a:pt x="17893" y="20520"/>
                  <a:pt x="17673" y="20279"/>
                  <a:pt x="17673" y="19980"/>
                </a:cubicBezTo>
                <a:lnTo>
                  <a:pt x="17673" y="1620"/>
                </a:lnTo>
                <a:cubicBezTo>
                  <a:pt x="17673" y="1322"/>
                  <a:pt x="17893" y="1080"/>
                  <a:pt x="18164" y="1080"/>
                </a:cubicBezTo>
                <a:cubicBezTo>
                  <a:pt x="18434" y="1080"/>
                  <a:pt x="18655" y="1322"/>
                  <a:pt x="18655" y="1620"/>
                </a:cubicBezTo>
                <a:cubicBezTo>
                  <a:pt x="18655" y="1620"/>
                  <a:pt x="18655" y="19980"/>
                  <a:pt x="18655" y="19980"/>
                </a:cubicBezTo>
                <a:close/>
                <a:moveTo>
                  <a:pt x="16691" y="18404"/>
                </a:moveTo>
                <a:lnTo>
                  <a:pt x="2944" y="13512"/>
                </a:lnTo>
                <a:cubicBezTo>
                  <a:pt x="2944" y="13508"/>
                  <a:pt x="2945" y="13504"/>
                  <a:pt x="2945" y="13500"/>
                </a:cubicBezTo>
                <a:lnTo>
                  <a:pt x="2945" y="8100"/>
                </a:lnTo>
                <a:cubicBezTo>
                  <a:pt x="2945" y="8096"/>
                  <a:pt x="2944" y="8093"/>
                  <a:pt x="2944" y="8089"/>
                </a:cubicBezTo>
                <a:lnTo>
                  <a:pt x="16691" y="3197"/>
                </a:lnTo>
                <a:cubicBezTo>
                  <a:pt x="16691" y="3197"/>
                  <a:pt x="16691" y="18404"/>
                  <a:pt x="16691" y="18404"/>
                </a:cubicBezTo>
                <a:close/>
                <a:moveTo>
                  <a:pt x="12480" y="18725"/>
                </a:moveTo>
                <a:cubicBezTo>
                  <a:pt x="12316" y="19294"/>
                  <a:pt x="11764" y="19608"/>
                  <a:pt x="11247" y="19428"/>
                </a:cubicBezTo>
                <a:lnTo>
                  <a:pt x="6102" y="17625"/>
                </a:lnTo>
                <a:cubicBezTo>
                  <a:pt x="5585" y="17444"/>
                  <a:pt x="5299" y="16837"/>
                  <a:pt x="5464" y="16269"/>
                </a:cubicBezTo>
                <a:lnTo>
                  <a:pt x="5654" y="15610"/>
                </a:lnTo>
                <a:lnTo>
                  <a:pt x="12661" y="18104"/>
                </a:lnTo>
                <a:cubicBezTo>
                  <a:pt x="12661" y="18104"/>
                  <a:pt x="12480" y="18725"/>
                  <a:pt x="12480" y="18725"/>
                </a:cubicBezTo>
                <a:close/>
                <a:moveTo>
                  <a:pt x="1964" y="13500"/>
                </a:moveTo>
                <a:lnTo>
                  <a:pt x="982" y="13500"/>
                </a:lnTo>
                <a:lnTo>
                  <a:pt x="982" y="8100"/>
                </a:lnTo>
                <a:lnTo>
                  <a:pt x="1964" y="8100"/>
                </a:lnTo>
                <a:cubicBezTo>
                  <a:pt x="1964" y="8100"/>
                  <a:pt x="1964" y="13500"/>
                  <a:pt x="1964" y="13500"/>
                </a:cubicBezTo>
                <a:close/>
                <a:moveTo>
                  <a:pt x="19636" y="7560"/>
                </a:moveTo>
                <a:lnTo>
                  <a:pt x="19636" y="1620"/>
                </a:lnTo>
                <a:cubicBezTo>
                  <a:pt x="19636" y="725"/>
                  <a:pt x="18977" y="0"/>
                  <a:pt x="18164" y="0"/>
                </a:cubicBezTo>
                <a:cubicBezTo>
                  <a:pt x="17350" y="0"/>
                  <a:pt x="16691" y="725"/>
                  <a:pt x="16691" y="1620"/>
                </a:cubicBezTo>
                <a:lnTo>
                  <a:pt x="16691" y="2062"/>
                </a:lnTo>
                <a:lnTo>
                  <a:pt x="2411" y="7144"/>
                </a:lnTo>
                <a:cubicBezTo>
                  <a:pt x="2276" y="7067"/>
                  <a:pt x="2126" y="7020"/>
                  <a:pt x="1964" y="7020"/>
                </a:cubicBezTo>
                <a:lnTo>
                  <a:pt x="982" y="7020"/>
                </a:lnTo>
                <a:cubicBezTo>
                  <a:pt x="440" y="7020"/>
                  <a:pt x="0" y="7504"/>
                  <a:pt x="0" y="8100"/>
                </a:cubicBezTo>
                <a:lnTo>
                  <a:pt x="0" y="13500"/>
                </a:lnTo>
                <a:cubicBezTo>
                  <a:pt x="0" y="14097"/>
                  <a:pt x="440" y="14580"/>
                  <a:pt x="982" y="14580"/>
                </a:cubicBezTo>
                <a:lnTo>
                  <a:pt x="1964" y="14580"/>
                </a:lnTo>
                <a:cubicBezTo>
                  <a:pt x="2126" y="14580"/>
                  <a:pt x="2276" y="14533"/>
                  <a:pt x="2411" y="14457"/>
                </a:cubicBezTo>
                <a:lnTo>
                  <a:pt x="4720" y="15278"/>
                </a:lnTo>
                <a:lnTo>
                  <a:pt x="4529" y="15941"/>
                </a:lnTo>
                <a:cubicBezTo>
                  <a:pt x="4199" y="17078"/>
                  <a:pt x="4770" y="18292"/>
                  <a:pt x="5803" y="18654"/>
                </a:cubicBezTo>
                <a:lnTo>
                  <a:pt x="10949" y="20456"/>
                </a:lnTo>
                <a:cubicBezTo>
                  <a:pt x="11983" y="20819"/>
                  <a:pt x="13087" y="20190"/>
                  <a:pt x="13416" y="19053"/>
                </a:cubicBezTo>
                <a:lnTo>
                  <a:pt x="13595" y="18437"/>
                </a:lnTo>
                <a:lnTo>
                  <a:pt x="16691" y="19538"/>
                </a:lnTo>
                <a:lnTo>
                  <a:pt x="16691" y="19980"/>
                </a:lnTo>
                <a:cubicBezTo>
                  <a:pt x="16691" y="20875"/>
                  <a:pt x="17350" y="21600"/>
                  <a:pt x="18164" y="21600"/>
                </a:cubicBezTo>
                <a:cubicBezTo>
                  <a:pt x="18977" y="21600"/>
                  <a:pt x="19636" y="20875"/>
                  <a:pt x="19636" y="19980"/>
                </a:cubicBezTo>
                <a:lnTo>
                  <a:pt x="19636" y="14040"/>
                </a:lnTo>
                <a:cubicBezTo>
                  <a:pt x="20721" y="14040"/>
                  <a:pt x="21600" y="13073"/>
                  <a:pt x="21600" y="11880"/>
                </a:cubicBezTo>
                <a:lnTo>
                  <a:pt x="21600" y="9720"/>
                </a:lnTo>
                <a:cubicBezTo>
                  <a:pt x="21600" y="8527"/>
                  <a:pt x="20721" y="7560"/>
                  <a:pt x="19636" y="7560"/>
                </a:cubicBezTo>
              </a:path>
            </a:pathLst>
          </a:custGeom>
          <a:solidFill>
            <a:srgbClr val="172B4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56C257-7D2A-48B1-9345-7AE90B20C6BE}"/>
              </a:ext>
            </a:extLst>
          </p:cNvPr>
          <p:cNvSpPr txBox="1"/>
          <p:nvPr/>
        </p:nvSpPr>
        <p:spPr>
          <a:xfrm>
            <a:off x="7862872" y="2558276"/>
            <a:ext cx="3707245" cy="365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More granular control of the scenarios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21AE978-2DF3-4AC2-9D8E-0900C13B8BD5}"/>
              </a:ext>
            </a:extLst>
          </p:cNvPr>
          <p:cNvCxnSpPr/>
          <p:nvPr/>
        </p:nvCxnSpPr>
        <p:spPr>
          <a:xfrm flipH="1" flipV="1">
            <a:off x="7228821" y="3096322"/>
            <a:ext cx="6311" cy="587481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8351F02-E8FA-4443-9AF7-457DFF055521}"/>
              </a:ext>
            </a:extLst>
          </p:cNvPr>
          <p:cNvCxnSpPr/>
          <p:nvPr/>
        </p:nvCxnSpPr>
        <p:spPr>
          <a:xfrm flipH="1" flipV="1">
            <a:off x="7228821" y="4581783"/>
            <a:ext cx="6311" cy="587481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hape 2690">
            <a:extLst>
              <a:ext uri="{FF2B5EF4-FFF2-40B4-BE49-F238E27FC236}">
                <a16:creationId xmlns:a16="http://schemas.microsoft.com/office/drawing/2014/main" id="{2F307185-5010-4E2F-BC5C-E899DC10D45B}"/>
              </a:ext>
            </a:extLst>
          </p:cNvPr>
          <p:cNvSpPr/>
          <p:nvPr/>
        </p:nvSpPr>
        <p:spPr>
          <a:xfrm>
            <a:off x="7020565" y="5406944"/>
            <a:ext cx="395593" cy="359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880"/>
                </a:moveTo>
                <a:cubicBezTo>
                  <a:pt x="20618" y="12476"/>
                  <a:pt x="20178" y="12960"/>
                  <a:pt x="19636" y="12960"/>
                </a:cubicBezTo>
                <a:lnTo>
                  <a:pt x="19636" y="8640"/>
                </a:lnTo>
                <a:cubicBezTo>
                  <a:pt x="20178" y="8640"/>
                  <a:pt x="20618" y="9124"/>
                  <a:pt x="20618" y="9720"/>
                </a:cubicBezTo>
                <a:cubicBezTo>
                  <a:pt x="20618" y="9720"/>
                  <a:pt x="20618" y="11880"/>
                  <a:pt x="20618" y="11880"/>
                </a:cubicBezTo>
                <a:close/>
                <a:moveTo>
                  <a:pt x="18655" y="19980"/>
                </a:moveTo>
                <a:cubicBezTo>
                  <a:pt x="18655" y="20279"/>
                  <a:pt x="18434" y="20520"/>
                  <a:pt x="18164" y="20520"/>
                </a:cubicBezTo>
                <a:cubicBezTo>
                  <a:pt x="17893" y="20520"/>
                  <a:pt x="17673" y="20279"/>
                  <a:pt x="17673" y="19980"/>
                </a:cubicBezTo>
                <a:lnTo>
                  <a:pt x="17673" y="1620"/>
                </a:lnTo>
                <a:cubicBezTo>
                  <a:pt x="17673" y="1322"/>
                  <a:pt x="17893" y="1080"/>
                  <a:pt x="18164" y="1080"/>
                </a:cubicBezTo>
                <a:cubicBezTo>
                  <a:pt x="18434" y="1080"/>
                  <a:pt x="18655" y="1322"/>
                  <a:pt x="18655" y="1620"/>
                </a:cubicBezTo>
                <a:cubicBezTo>
                  <a:pt x="18655" y="1620"/>
                  <a:pt x="18655" y="19980"/>
                  <a:pt x="18655" y="19980"/>
                </a:cubicBezTo>
                <a:close/>
                <a:moveTo>
                  <a:pt x="16691" y="18404"/>
                </a:moveTo>
                <a:lnTo>
                  <a:pt x="2944" y="13512"/>
                </a:lnTo>
                <a:cubicBezTo>
                  <a:pt x="2944" y="13508"/>
                  <a:pt x="2945" y="13504"/>
                  <a:pt x="2945" y="13500"/>
                </a:cubicBezTo>
                <a:lnTo>
                  <a:pt x="2945" y="8100"/>
                </a:lnTo>
                <a:cubicBezTo>
                  <a:pt x="2945" y="8096"/>
                  <a:pt x="2944" y="8093"/>
                  <a:pt x="2944" y="8089"/>
                </a:cubicBezTo>
                <a:lnTo>
                  <a:pt x="16691" y="3197"/>
                </a:lnTo>
                <a:cubicBezTo>
                  <a:pt x="16691" y="3197"/>
                  <a:pt x="16691" y="18404"/>
                  <a:pt x="16691" y="18404"/>
                </a:cubicBezTo>
                <a:close/>
                <a:moveTo>
                  <a:pt x="12480" y="18725"/>
                </a:moveTo>
                <a:cubicBezTo>
                  <a:pt x="12316" y="19294"/>
                  <a:pt x="11764" y="19608"/>
                  <a:pt x="11247" y="19428"/>
                </a:cubicBezTo>
                <a:lnTo>
                  <a:pt x="6102" y="17625"/>
                </a:lnTo>
                <a:cubicBezTo>
                  <a:pt x="5585" y="17444"/>
                  <a:pt x="5299" y="16837"/>
                  <a:pt x="5464" y="16269"/>
                </a:cubicBezTo>
                <a:lnTo>
                  <a:pt x="5654" y="15610"/>
                </a:lnTo>
                <a:lnTo>
                  <a:pt x="12661" y="18104"/>
                </a:lnTo>
                <a:cubicBezTo>
                  <a:pt x="12661" y="18104"/>
                  <a:pt x="12480" y="18725"/>
                  <a:pt x="12480" y="18725"/>
                </a:cubicBezTo>
                <a:close/>
                <a:moveTo>
                  <a:pt x="1964" y="13500"/>
                </a:moveTo>
                <a:lnTo>
                  <a:pt x="982" y="13500"/>
                </a:lnTo>
                <a:lnTo>
                  <a:pt x="982" y="8100"/>
                </a:lnTo>
                <a:lnTo>
                  <a:pt x="1964" y="8100"/>
                </a:lnTo>
                <a:cubicBezTo>
                  <a:pt x="1964" y="8100"/>
                  <a:pt x="1964" y="13500"/>
                  <a:pt x="1964" y="13500"/>
                </a:cubicBezTo>
                <a:close/>
                <a:moveTo>
                  <a:pt x="19636" y="7560"/>
                </a:moveTo>
                <a:lnTo>
                  <a:pt x="19636" y="1620"/>
                </a:lnTo>
                <a:cubicBezTo>
                  <a:pt x="19636" y="725"/>
                  <a:pt x="18977" y="0"/>
                  <a:pt x="18164" y="0"/>
                </a:cubicBezTo>
                <a:cubicBezTo>
                  <a:pt x="17350" y="0"/>
                  <a:pt x="16691" y="725"/>
                  <a:pt x="16691" y="1620"/>
                </a:cubicBezTo>
                <a:lnTo>
                  <a:pt x="16691" y="2062"/>
                </a:lnTo>
                <a:lnTo>
                  <a:pt x="2411" y="7144"/>
                </a:lnTo>
                <a:cubicBezTo>
                  <a:pt x="2276" y="7067"/>
                  <a:pt x="2126" y="7020"/>
                  <a:pt x="1964" y="7020"/>
                </a:cubicBezTo>
                <a:lnTo>
                  <a:pt x="982" y="7020"/>
                </a:lnTo>
                <a:cubicBezTo>
                  <a:pt x="440" y="7020"/>
                  <a:pt x="0" y="7504"/>
                  <a:pt x="0" y="8100"/>
                </a:cubicBezTo>
                <a:lnTo>
                  <a:pt x="0" y="13500"/>
                </a:lnTo>
                <a:cubicBezTo>
                  <a:pt x="0" y="14097"/>
                  <a:pt x="440" y="14580"/>
                  <a:pt x="982" y="14580"/>
                </a:cubicBezTo>
                <a:lnTo>
                  <a:pt x="1964" y="14580"/>
                </a:lnTo>
                <a:cubicBezTo>
                  <a:pt x="2126" y="14580"/>
                  <a:pt x="2276" y="14533"/>
                  <a:pt x="2411" y="14457"/>
                </a:cubicBezTo>
                <a:lnTo>
                  <a:pt x="4720" y="15278"/>
                </a:lnTo>
                <a:lnTo>
                  <a:pt x="4529" y="15941"/>
                </a:lnTo>
                <a:cubicBezTo>
                  <a:pt x="4199" y="17078"/>
                  <a:pt x="4770" y="18292"/>
                  <a:pt x="5803" y="18654"/>
                </a:cubicBezTo>
                <a:lnTo>
                  <a:pt x="10949" y="20456"/>
                </a:lnTo>
                <a:cubicBezTo>
                  <a:pt x="11983" y="20819"/>
                  <a:pt x="13087" y="20190"/>
                  <a:pt x="13416" y="19053"/>
                </a:cubicBezTo>
                <a:lnTo>
                  <a:pt x="13595" y="18437"/>
                </a:lnTo>
                <a:lnTo>
                  <a:pt x="16691" y="19538"/>
                </a:lnTo>
                <a:lnTo>
                  <a:pt x="16691" y="19980"/>
                </a:lnTo>
                <a:cubicBezTo>
                  <a:pt x="16691" y="20875"/>
                  <a:pt x="17350" y="21600"/>
                  <a:pt x="18164" y="21600"/>
                </a:cubicBezTo>
                <a:cubicBezTo>
                  <a:pt x="18977" y="21600"/>
                  <a:pt x="19636" y="20875"/>
                  <a:pt x="19636" y="19980"/>
                </a:cubicBezTo>
                <a:lnTo>
                  <a:pt x="19636" y="14040"/>
                </a:lnTo>
                <a:cubicBezTo>
                  <a:pt x="20721" y="14040"/>
                  <a:pt x="21600" y="13073"/>
                  <a:pt x="21600" y="11880"/>
                </a:cubicBezTo>
                <a:lnTo>
                  <a:pt x="21600" y="9720"/>
                </a:lnTo>
                <a:cubicBezTo>
                  <a:pt x="21600" y="8527"/>
                  <a:pt x="20721" y="7560"/>
                  <a:pt x="19636" y="7560"/>
                </a:cubicBezTo>
              </a:path>
            </a:pathLst>
          </a:custGeom>
          <a:solidFill>
            <a:srgbClr val="172B4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CC25042-EE8F-428A-8D86-9742EE9A7077}"/>
              </a:ext>
            </a:extLst>
          </p:cNvPr>
          <p:cNvCxnSpPr/>
          <p:nvPr/>
        </p:nvCxnSpPr>
        <p:spPr>
          <a:xfrm flipH="1" flipV="1">
            <a:off x="7228821" y="6004020"/>
            <a:ext cx="6311" cy="85689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phic 38">
            <a:extLst>
              <a:ext uri="{FF2B5EF4-FFF2-40B4-BE49-F238E27FC236}">
                <a16:creationId xmlns:a16="http://schemas.microsoft.com/office/drawing/2014/main" id="{AC594202-A620-4BC8-9715-AEA13F4B7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7146" y="8606994"/>
            <a:ext cx="4348914" cy="246917"/>
          </a:xfrm>
          <a:prstGeom prst="rect">
            <a:avLst/>
          </a:prstGeom>
        </p:spPr>
      </p:pic>
      <p:sp>
        <p:nvSpPr>
          <p:cNvPr id="40" name="Title 1">
            <a:extLst>
              <a:ext uri="{FF2B5EF4-FFF2-40B4-BE49-F238E27FC236}">
                <a16:creationId xmlns:a16="http://schemas.microsoft.com/office/drawing/2014/main" id="{C4201AA3-27E8-41F4-B823-14D1388411E2}"/>
              </a:ext>
            </a:extLst>
          </p:cNvPr>
          <p:cNvSpPr txBox="1">
            <a:spLocks/>
          </p:cNvSpPr>
          <p:nvPr/>
        </p:nvSpPr>
        <p:spPr>
          <a:xfrm>
            <a:off x="723901" y="842852"/>
            <a:ext cx="5553074" cy="192441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defRPr>
            </a:lvl1pPr>
          </a:lstStyle>
          <a:p>
            <a:r>
              <a:rPr lang="en-US" dirty="0"/>
              <a:t>Product roadmap</a:t>
            </a:r>
            <a:endParaRPr lang="en-GB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32A013F-CCAE-4343-B447-9B01C58A975B}"/>
              </a:ext>
            </a:extLst>
          </p:cNvPr>
          <p:cNvCxnSpPr>
            <a:cxnSpLocks/>
          </p:cNvCxnSpPr>
          <p:nvPr/>
        </p:nvCxnSpPr>
        <p:spPr>
          <a:xfrm>
            <a:off x="803275" y="2759481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28">
            <a:extLst>
              <a:ext uri="{FF2B5EF4-FFF2-40B4-BE49-F238E27FC236}">
                <a16:creationId xmlns:a16="http://schemas.microsoft.com/office/drawing/2014/main" id="{F3E5FFCD-5415-4BA5-A55A-DFA329EEA96B}"/>
              </a:ext>
            </a:extLst>
          </p:cNvPr>
          <p:cNvSpPr txBox="1">
            <a:spLocks/>
          </p:cNvSpPr>
          <p:nvPr/>
        </p:nvSpPr>
        <p:spPr>
          <a:xfrm>
            <a:off x="7862871" y="858618"/>
            <a:ext cx="4448435" cy="12668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72B46"/>
              </a:buClr>
              <a:buSzPct val="120000"/>
              <a:buFont typeface="Arial" panose="020B0604020202020204" pitchFamily="34" charset="0"/>
              <a:buNone/>
              <a:defRPr sz="2000" b="0" kern="1200" spc="30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Editing SSO users</a:t>
            </a:r>
            <a:br>
              <a:rPr lang="en-GB" dirty="0"/>
            </a:br>
            <a:r>
              <a:rPr lang="en-GB" dirty="0"/>
              <a:t>Copy paste cashflow data</a:t>
            </a:r>
            <a:br>
              <a:rPr lang="en-GB" dirty="0"/>
            </a:br>
            <a:r>
              <a:rPr lang="en-GB" dirty="0"/>
              <a:t>Displaying interest</a:t>
            </a:r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A3950D32-EF1D-48F4-8980-F938FDB954D4}"/>
              </a:ext>
            </a:extLst>
          </p:cNvPr>
          <p:cNvSpPr txBox="1">
            <a:spLocks/>
          </p:cNvSpPr>
          <p:nvPr/>
        </p:nvSpPr>
        <p:spPr>
          <a:xfrm>
            <a:off x="7862871" y="2150264"/>
            <a:ext cx="3707245" cy="40801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72B46"/>
              </a:buClr>
              <a:buSzPct val="120000"/>
              <a:buFont typeface="Arial" panose="020B0604020202020204" pitchFamily="34" charset="0"/>
              <a:buNone/>
              <a:defRPr sz="2000" b="0" kern="1200" spc="30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</a:t>
            </a:r>
            <a:r>
              <a:rPr lang="en-GB" dirty="0" err="1"/>
              <a:t>cenarios</a:t>
            </a:r>
            <a:r>
              <a:rPr lang="en-GB" dirty="0"/>
              <a:t> choose costs</a:t>
            </a:r>
          </a:p>
        </p:txBody>
      </p:sp>
      <p:sp>
        <p:nvSpPr>
          <p:cNvPr id="45" name="Text Placeholder 28">
            <a:extLst>
              <a:ext uri="{FF2B5EF4-FFF2-40B4-BE49-F238E27FC236}">
                <a16:creationId xmlns:a16="http://schemas.microsoft.com/office/drawing/2014/main" id="{81A08D4D-5837-4DED-8A66-4F240A20F9B4}"/>
              </a:ext>
            </a:extLst>
          </p:cNvPr>
          <p:cNvSpPr txBox="1">
            <a:spLocks/>
          </p:cNvSpPr>
          <p:nvPr/>
        </p:nvSpPr>
        <p:spPr>
          <a:xfrm>
            <a:off x="7862871" y="5068357"/>
            <a:ext cx="3826947" cy="6822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72B46"/>
              </a:buClr>
              <a:buSzPct val="120000"/>
              <a:buFont typeface="Arial" panose="020B0604020202020204" pitchFamily="34" charset="0"/>
              <a:buNone/>
              <a:defRPr sz="2000" b="0" kern="1200" spc="30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</a:t>
            </a:r>
            <a:r>
              <a:rPr lang="en-GB" dirty="0"/>
              <a:t>tarting the unit uploader</a:t>
            </a:r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id="{C5A73045-5542-4479-A6BF-7D5F629AD2DE}"/>
              </a:ext>
            </a:extLst>
          </p:cNvPr>
          <p:cNvSpPr txBox="1">
            <a:spLocks/>
          </p:cNvSpPr>
          <p:nvPr/>
        </p:nvSpPr>
        <p:spPr>
          <a:xfrm>
            <a:off x="7862871" y="3580921"/>
            <a:ext cx="3942442" cy="1000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72B46"/>
              </a:buClr>
              <a:buSzPct val="120000"/>
              <a:buFont typeface="Arial" panose="020B0604020202020204" pitchFamily="34" charset="0"/>
              <a:buNone/>
              <a:defRPr sz="2000" b="0" kern="1200" spc="30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Before and after views of cashflow</a:t>
            </a:r>
            <a:br>
              <a:rPr lang="en-GB" dirty="0"/>
            </a:br>
            <a:r>
              <a:rPr lang="en-GB" dirty="0"/>
              <a:t>Displaying interest</a:t>
            </a:r>
          </a:p>
        </p:txBody>
      </p:sp>
    </p:spTree>
    <p:extLst>
      <p:ext uri="{BB962C8B-B14F-4D97-AF65-F5344CB8AC3E}">
        <p14:creationId xmlns:p14="http://schemas.microsoft.com/office/powerpoint/2010/main" val="142528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7D3EB-C8E8-4037-93FD-2EE9D858AF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Questions?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35E15CD-8E2D-4D72-920C-9D40D4C2B7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New features and roadmap |  09 July 2025</a:t>
            </a:r>
          </a:p>
        </p:txBody>
      </p:sp>
    </p:spTree>
    <p:extLst>
      <p:ext uri="{BB962C8B-B14F-4D97-AF65-F5344CB8AC3E}">
        <p14:creationId xmlns:p14="http://schemas.microsoft.com/office/powerpoint/2010/main" val="615462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7D3EB-C8E8-4037-93FD-2EE9D858AF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Thank you all for attending!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35E15CD-8E2D-4D72-920C-9D40D4C2B7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Pamwin </a:t>
            </a:r>
            <a:r>
              <a:rPr lang="en-GB"/>
              <a:t>user group | 09 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3871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120000"/>
          </a:lnSpc>
          <a:defRPr sz="1600" dirty="0">
            <a:solidFill>
              <a:srgbClr val="172B46"/>
            </a:solidFill>
            <a:latin typeface="Roboto Light" panose="02000000000000000000" pitchFamily="2" charset="0"/>
            <a:ea typeface="Roboto Light" panose="02000000000000000000" pitchFamily="2" charset="0"/>
            <a:cs typeface="Open Sans Light" panose="020B03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a0fc6b-7392-4055-b941-0fa99f5e5861" xsi:nil="true"/>
    <lcf76f155ced4ddcb4097134ff3c332f xmlns="3acecde0-9214-4f6b-bc37-5b29720f64a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2CA51784E6A44CAEEB133AF055F2FC" ma:contentTypeVersion="13" ma:contentTypeDescription="Create a new document." ma:contentTypeScope="" ma:versionID="1cc4b772915f9a0b5c95559da5d43938">
  <xsd:schema xmlns:xsd="http://www.w3.org/2001/XMLSchema" xmlns:xs="http://www.w3.org/2001/XMLSchema" xmlns:p="http://schemas.microsoft.com/office/2006/metadata/properties" xmlns:ns2="3acecde0-9214-4f6b-bc37-5b29720f64a3" xmlns:ns3="aea0fc6b-7392-4055-b941-0fa99f5e5861" targetNamespace="http://schemas.microsoft.com/office/2006/metadata/properties" ma:root="true" ma:fieldsID="de578d59c4ea4cf527047fad157f69d5" ns2:_="" ns3:_="">
    <xsd:import namespace="3acecde0-9214-4f6b-bc37-5b29720f64a3"/>
    <xsd:import namespace="aea0fc6b-7392-4055-b941-0fa99f5e58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ecde0-9214-4f6b-bc37-5b29720f64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1d93dcc-62e9-42fa-94d1-98dcf228b3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a0fc6b-7392-4055-b941-0fa99f5e5861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0f4c149-cf1f-4755-b6c5-c0eecb5634f5}" ma:internalName="TaxCatchAll" ma:showField="CatchAllData" ma:web="aea0fc6b-7392-4055-b941-0fa99f5e58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0BB370-D6FF-4123-ACA2-A7E2C4C860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C3DB70-D083-42BF-B6DF-726AE7C385DE}">
  <ds:schemaRefs>
    <ds:schemaRef ds:uri="3acecde0-9214-4f6b-bc37-5b29720f64a3"/>
    <ds:schemaRef ds:uri="http://purl.org/dc/dcmitype/"/>
    <ds:schemaRef ds:uri="http://purl.org/dc/terms/"/>
    <ds:schemaRef ds:uri="aea0fc6b-7392-4055-b941-0fa99f5e5861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E87F4A4-C031-42C5-BE69-823EC78310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cecde0-9214-4f6b-bc37-5b29720f64a3"/>
    <ds:schemaRef ds:uri="aea0fc6b-7392-4055-b941-0fa99f5e58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92c53ef-67af-49de-a2f9-12748a35e2c6}" enabled="0" method="" siteId="{f92c53ef-67af-49de-a2f9-12748a35e2c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Widescreen</PresentationFormat>
  <Paragraphs>27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Calibri</vt:lpstr>
      <vt:lpstr>Roboto Black</vt:lpstr>
      <vt:lpstr>Calibri Light</vt:lpstr>
      <vt:lpstr>Arial</vt:lpstr>
      <vt:lpstr>Roboto Light</vt:lpstr>
      <vt:lpstr>Roboto</vt:lpstr>
      <vt:lpstr>Office Theme</vt:lpstr>
      <vt:lpstr>Features and Roadmap</vt:lpstr>
      <vt:lpstr>New Features</vt:lpstr>
      <vt:lpstr>PowerPoint Presentation</vt:lpstr>
      <vt:lpstr>Questions?</vt:lpstr>
      <vt:lpstr>Thank you all for attending!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Jonathan Ramos</dc:creator>
  <cp:lastModifiedBy>Sundeep Heer</cp:lastModifiedBy>
  <cp:revision>472</cp:revision>
  <dcterms:created xsi:type="dcterms:W3CDTF">2019-10-25T12:10:47Z</dcterms:created>
  <dcterms:modified xsi:type="dcterms:W3CDTF">2025-07-10T15:03:53Z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0x010100EF2CA51784E6A44CAEEB133AF055F2FC</vt:lpwstr>
  </property>
</Properties>
</file>