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27" r:id="rId2"/>
  </p:sldMasterIdLst>
  <p:notesMasterIdLst>
    <p:notesMasterId r:id="rId13"/>
  </p:notesMasterIdLst>
  <p:handoutMasterIdLst>
    <p:handoutMasterId r:id="rId14"/>
  </p:handoutMasterIdLst>
  <p:sldIdLst>
    <p:sldId id="2745" r:id="rId3"/>
    <p:sldId id="4458" r:id="rId4"/>
    <p:sldId id="4459" r:id="rId5"/>
    <p:sldId id="4457" r:id="rId6"/>
    <p:sldId id="4465" r:id="rId7"/>
    <p:sldId id="4460" r:id="rId8"/>
    <p:sldId id="4462" r:id="rId9"/>
    <p:sldId id="4463" r:id="rId10"/>
    <p:sldId id="4464" r:id="rId11"/>
    <p:sldId id="4461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lack" panose="02000000000000000000" pitchFamily="2" charset="0"/>
      <p:bold r:id="rId25"/>
      <p:boldItalic r:id="rId26"/>
    </p:embeddedFont>
    <p:embeddedFont>
      <p:font typeface="Roboto Bold" panose="02000000000000000000" charset="0"/>
      <p:bold r:id="rId27"/>
    </p:embeddedFont>
    <p:embeddedFont>
      <p:font typeface="Roboto Light" panose="02000000000000000000" pitchFamily="2" charset="0"/>
      <p:regular r:id="rId28"/>
      <p:italic r:id="rId29"/>
    </p:embeddedFont>
    <p:embeddedFont>
      <p:font typeface="Roboto Medium" panose="02000000000000000000" pitchFamily="2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Ramos" initials="JR" lastIdx="8" clrIdx="0">
    <p:extLst>
      <p:ext uri="{19B8F6BF-5375-455C-9EA6-DF929625EA0E}">
        <p15:presenceInfo xmlns:p15="http://schemas.microsoft.com/office/powerpoint/2012/main" userId="S::jonathan.ramos@m3h.co.uk::173b4ccd-77ad-4e34-b6bb-2a6fcfa150e2" providerId="AD"/>
      </p:ext>
    </p:extLst>
  </p:cmAuthor>
  <p:cmAuthor id="2" name="Matt Snuggs" initials="MS" lastIdx="31" clrIdx="1">
    <p:extLst>
      <p:ext uri="{19B8F6BF-5375-455C-9EA6-DF929625EA0E}">
        <p15:presenceInfo xmlns:p15="http://schemas.microsoft.com/office/powerpoint/2012/main" userId="S-1-5-21-905746278-1347828258-3036981736-1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36597B"/>
    <a:srgbClr val="848485"/>
    <a:srgbClr val="7A7A7B"/>
    <a:srgbClr val="92D050"/>
    <a:srgbClr val="A5A7A3"/>
    <a:srgbClr val="D9D9D9"/>
    <a:srgbClr val="C0C0C0"/>
    <a:srgbClr val="B1C7DD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585E8-1646-4D00-9003-EDADA85B65E9}" v="200" dt="2023-12-07T14:22:43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014" autoAdjust="0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>
        <p:guide orient="horz" pos="2273"/>
        <p:guide pos="3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7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1-28T11:40:29.861" idx="25">
    <p:pos x="10" y="10"/>
    <p:text>Ensure whole document is consistent with branding style guide.</p:text>
    <p:extLst>
      <p:ext uri="{C676402C-5697-4E1C-873F-D02D1690AC5C}">
        <p15:threadingInfo xmlns:p15="http://schemas.microsoft.com/office/powerpoint/2012/main" timeZoneBias="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9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ered-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39579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red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>
                    <a:lumMod val="9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2C3295-18D0-4791-97F3-617D5B6125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1550" y="6065871"/>
            <a:ext cx="1466129" cy="4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entered-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2672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entered-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360614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1">
          <p15:clr>
            <a:srgbClr val="9FCC3B"/>
          </p15:clr>
        </p15:guide>
        <p15:guide id="2" pos="7469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-1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34801"/>
            <a:ext cx="10083339" cy="66122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1096022"/>
            <a:ext cx="10083338" cy="790967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4622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78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34801"/>
            <a:ext cx="10083339" cy="66122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1096022"/>
            <a:ext cx="10083338" cy="790967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20998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34801"/>
            <a:ext cx="10083339" cy="66122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1096022"/>
            <a:ext cx="10083338" cy="790967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36697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52189"/>
            <a:ext cx="5189536" cy="155103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403220"/>
            <a:ext cx="5189537" cy="319022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D3DD7C-41C9-4C87-8B56-D8DFA6A0B11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D0040C2-BD26-4880-92AF-99A61EA51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54173A8-23FE-42C1-90FF-9A39C919A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3CD48BF-5195-4E10-A3D6-4BB211A5AF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3A15A80C-3EAD-4EFA-AE48-3AB31E5DD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04C06EC-8602-4A3D-8F5C-64A70EBAA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1D3F9E0-2816-4E4D-B8FF-FB16161C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84B411A0-F848-44D4-9B58-1AA9E1F08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66BB73CB-3DD3-47FD-A40A-925D497D9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D6A0F371-0F5F-4500-9D6F-6E2ACEC2A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D62E19ED-6B94-4E08-A0D7-74B33EEE5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AA599D6B-8E9F-48F4-995E-73874CF72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D3F07BB-B9B7-433C-A657-096F64B9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7F7CFBC-EA88-428D-A031-858BD5BE1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195172F8-6897-49F6-9F58-6CEDA261B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713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52189"/>
            <a:ext cx="5189536" cy="155103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403220"/>
            <a:ext cx="5189537" cy="319022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79DCECD-96D5-4E51-9666-7347BCDC60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62A44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62A44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11050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52189"/>
            <a:ext cx="5189536" cy="155103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403220"/>
            <a:ext cx="5189537" cy="319022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79DCECD-96D5-4E51-9666-7347BCDC60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28259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52189"/>
            <a:ext cx="5189536" cy="155103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403220"/>
            <a:ext cx="5189537" cy="319022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79DCECD-96D5-4E51-9666-7347BCDC60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1031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302F-0360-487D-B604-C0EC68CF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8874D-7CBF-4BF6-BAD0-0BB3D68F8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14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8015-5F15-4418-8E8D-D36C5A25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9B7C9-2907-4F87-A08E-51E2CAD6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F9724-F112-45C5-AF5A-B991F689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441A-FFD6-4428-B111-CA98A8D9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C8860-FF77-418D-AADC-3BE172F5C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6549-8B16-4221-9A63-AD9E94C7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E44B9-4342-4042-B75E-AF103997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D5E02-A79E-4163-BEC6-3D07349D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4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4757-C952-4E63-AC86-20E626DD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3DCA3-BAD5-49B4-8961-3C9562903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400">
                <a:solidFill>
                  <a:srgbClr val="13213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1FD60-FA77-45F9-A4DD-5FF25311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A5CE6-30AE-4CA2-BD87-30AE9411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D3D64-D83F-4CF7-B776-6EA69FE7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59A5-3BE7-460A-8F80-8C0545F8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33B7C-3500-4902-893E-CD4BF9785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0A74C-488E-4C63-B7DC-E984E6158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56AED-26F5-4D9D-A566-BBF1DC66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A16AA-0C89-449E-8EC2-9051B0B2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56448-E27B-4C97-A9E5-628348CA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D83C-0BB0-435E-B38F-BBB1A4F0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B2EA4-CCEB-443F-BF5A-5A461F4D5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EDBE9-B6A8-4009-84FD-076F29798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1053D-CA2C-4D55-B569-596C3230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B13E5-E60D-4E0D-A453-DEF438C8E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B1F15-3047-4623-9880-D240A597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39C6B-9295-4930-BE02-7ED81E62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0D0F5-25E7-4EDA-89B0-21D1712D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3413-46EB-4632-A191-E00DF6AC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71DD7-C978-44A4-9275-8AE9A7EF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DF60-F703-456D-81CB-088C1DDB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40750-C714-4B30-AA81-9DC938E3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3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C78A8-EAFD-404C-94E7-457D0E3E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E415C-2351-46E7-B18D-5E52126D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93E4D-44F6-4CA4-8044-1B45342D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2CAC-F4E9-4652-92AD-E35CD6AD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6545-4873-4953-9FD3-D1E5F6FF5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F0CBC-7A57-4A3D-ABE4-9F41BFA6D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E5334-30D4-42E8-8B9D-09AEADF8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D370D-EFDE-4215-B316-FCFC9ADD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CA7B-7146-4A36-A028-DBE20BBB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1270-6E03-4652-A941-A9B551E4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AA18D-1FA5-4152-BA3F-D92E4E20C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11A44-FEC0-40E0-A8E7-EAA409FC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BF251-FEB7-4DE1-B333-F7FD3A28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AF2BA-3740-4DB5-89D5-B65F364B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27818-3A2D-44E7-B5AB-39F1D301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5045-8C57-4608-B92A-66074D26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FA40D-312C-4539-9A82-6644CE738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D3BD-0B76-4698-B4B9-82246443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8E5CE-21DF-452F-AA50-BEEB46B76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B636-A370-43F7-9A01-A4925BB5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AC141-EC77-4235-A281-BDB967BD7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A7E81-A421-4D47-B5FE-DB2C63CC4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FFE0-9B93-456D-AD01-4F971018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C8CDF-1069-4041-984D-1C456C4E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358B0-D00C-47EF-BD5B-E2A7EE71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7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769EB0-BA91-42AE-8C1D-7FA69B8AD5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727086"/>
            <a:ext cx="10515600" cy="3860053"/>
          </a:xfrm>
        </p:spPr>
        <p:txBody>
          <a:bodyPr/>
          <a:lstStyle>
            <a:lvl1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  <a:defRPr sz="2800">
                <a:solidFill>
                  <a:srgbClr val="13213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Use plain, round bullet points or numbers if required.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F7D76DC2-2A21-4A9C-9E8D-E67D47EB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13213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0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1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1550" y="6065871"/>
            <a:ext cx="1466129" cy="4587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27111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23647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12049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>
                    <a:lumMod val="9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2C3295-18D0-4791-97F3-617D5B6125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1550" y="6065871"/>
            <a:ext cx="1466129" cy="4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-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8880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69" r:id="rId2"/>
    <p:sldLayoutId id="2147483667" r:id="rId3"/>
    <p:sldLayoutId id="2147483721" r:id="rId4"/>
    <p:sldLayoutId id="2147483709" r:id="rId5"/>
    <p:sldLayoutId id="2147483704" r:id="rId6"/>
    <p:sldLayoutId id="2147483706" r:id="rId7"/>
    <p:sldLayoutId id="2147483711" r:id="rId8"/>
    <p:sldLayoutId id="2147483712" r:id="rId9"/>
    <p:sldLayoutId id="2147483717" r:id="rId10"/>
    <p:sldLayoutId id="2147483718" r:id="rId11"/>
    <p:sldLayoutId id="2147483719" r:id="rId12"/>
    <p:sldLayoutId id="2147483720" r:id="rId13"/>
    <p:sldLayoutId id="2147483705" r:id="rId14"/>
    <p:sldLayoutId id="2147483713" r:id="rId15"/>
    <p:sldLayoutId id="2147483714" r:id="rId16"/>
    <p:sldLayoutId id="2147483722" r:id="rId17"/>
    <p:sldLayoutId id="2147483723" r:id="rId18"/>
    <p:sldLayoutId id="2147483724" r:id="rId19"/>
    <p:sldLayoutId id="2147483725" r:id="rId20"/>
    <p:sldLayoutId id="2147483690" r:id="rId21"/>
    <p:sldLayoutId id="2147483691" r:id="rId22"/>
    <p:sldLayoutId id="2147483692" r:id="rId23"/>
    <p:sldLayoutId id="2147483694" r:id="rId24"/>
    <p:sldLayoutId id="2147483693" r:id="rId25"/>
    <p:sldLayoutId id="2147483695" r:id="rId26"/>
    <p:sldLayoutId id="2147483699" r:id="rId27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386ED-42E7-40D7-B357-20B4B039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5A857-EE33-42C6-8A48-78B4ACC5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EA93F-400F-45FB-97B8-6694340D6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F50DEA04-60BC-4055-BA51-59DB1D52D7C1}" type="datetimeFigureOut">
              <a:rPr lang="en-GB" smtClean="0"/>
              <a:pPr/>
              <a:t>07/12/2023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D492D-4DF2-4554-8A41-A0097AE02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1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32136"/>
          </a:solidFill>
          <a:latin typeface="Roboto Bold" panose="02000000000000000000" pitchFamily="2" charset="0"/>
          <a:ea typeface="Roboto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comments" Target="../comments/comment1.xml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0573-2CFA-4BF1-AB92-CF0F8A681C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1213" y="2116198"/>
            <a:ext cx="11381591" cy="133009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8000" b="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Pamwin</a:t>
            </a:r>
            <a:r>
              <a:rPr lang="en-US" sz="8000" b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 Plus: the re-write</a:t>
            </a:r>
            <a:endParaRPr lang="en-GB" sz="8000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52E8F3F-0501-4949-BBB3-A0CEB43C1C5D}"/>
              </a:ext>
            </a:extLst>
          </p:cNvPr>
          <p:cNvSpPr txBox="1">
            <a:spLocks/>
          </p:cNvSpPr>
          <p:nvPr/>
        </p:nvSpPr>
        <p:spPr>
          <a:xfrm>
            <a:off x="679131" y="3294932"/>
            <a:ext cx="10833735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endParaRPr lang="en-GB" sz="2400" b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8A4C7B-0947-46E5-A227-4AA341598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12" r="5888" b="9549"/>
          <a:stretch/>
        </p:blipFill>
        <p:spPr>
          <a:xfrm>
            <a:off x="10203287" y="5736875"/>
            <a:ext cx="1309579" cy="72262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8DEEE5B-9009-43E2-BCDF-370D2160D360}"/>
              </a:ext>
            </a:extLst>
          </p:cNvPr>
          <p:cNvGrpSpPr/>
          <p:nvPr/>
        </p:nvGrpSpPr>
        <p:grpSpPr>
          <a:xfrm>
            <a:off x="661078" y="6134587"/>
            <a:ext cx="1923699" cy="324908"/>
            <a:chOff x="2216194" y="6285272"/>
            <a:chExt cx="1944298" cy="3283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177B08-90BF-49DB-93E0-B9D595EEFD98}"/>
                </a:ext>
              </a:extLst>
            </p:cNvPr>
            <p:cNvSpPr/>
            <p:nvPr/>
          </p:nvSpPr>
          <p:spPr>
            <a:xfrm>
              <a:off x="2473800" y="6285272"/>
              <a:ext cx="1686692" cy="3110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400" dirty="0">
                  <a:solidFill>
                    <a:srgbClr val="172B4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m3h.co.uk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1A37916F-A6C3-4A98-8DBE-983013F70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16194" y="6302587"/>
              <a:ext cx="311073" cy="31107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8A61D9-6451-4B88-9B17-DC19F7B4A79F}"/>
              </a:ext>
            </a:extLst>
          </p:cNvPr>
          <p:cNvGrpSpPr/>
          <p:nvPr/>
        </p:nvGrpSpPr>
        <p:grpSpPr>
          <a:xfrm>
            <a:off x="2124539" y="6134588"/>
            <a:ext cx="2284531" cy="324913"/>
            <a:chOff x="2104058" y="6700497"/>
            <a:chExt cx="2308994" cy="32839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64C5AD-E6E1-49A3-9444-3C0755E7E901}"/>
                </a:ext>
              </a:extLst>
            </p:cNvPr>
            <p:cNvSpPr/>
            <p:nvPr/>
          </p:nvSpPr>
          <p:spPr>
            <a:xfrm>
              <a:off x="2407828" y="6708085"/>
              <a:ext cx="2005224" cy="3110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400" dirty="0">
                  <a:solidFill>
                    <a:srgbClr val="172B4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020 8274 4000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ADAF711-F866-4584-8900-0729E0449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04058" y="6700497"/>
              <a:ext cx="328393" cy="32839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7ADC2D-94C2-49BC-9B11-4F899BB7675C}"/>
              </a:ext>
            </a:extLst>
          </p:cNvPr>
          <p:cNvGrpSpPr/>
          <p:nvPr/>
        </p:nvGrpSpPr>
        <p:grpSpPr>
          <a:xfrm>
            <a:off x="3982808" y="6125324"/>
            <a:ext cx="3325018" cy="307777"/>
            <a:chOff x="2844032" y="5783111"/>
            <a:chExt cx="3360624" cy="311072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B67979E-5898-4891-BB97-1E726440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44032" y="5822812"/>
              <a:ext cx="245307" cy="24530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69E5CB-CC32-49D5-852E-5AA7F8E0FBE5}"/>
                </a:ext>
              </a:extLst>
            </p:cNvPr>
            <p:cNvSpPr/>
            <p:nvPr/>
          </p:nvSpPr>
          <p:spPr>
            <a:xfrm>
              <a:off x="3059304" y="5783111"/>
              <a:ext cx="3145352" cy="31107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400" dirty="0">
                  <a:solidFill>
                    <a:srgbClr val="172B4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linkedin.com/company/m3housing</a:t>
              </a:r>
            </a:p>
          </p:txBody>
        </p:sp>
      </p:grpSp>
      <p:pic>
        <p:nvPicPr>
          <p:cNvPr id="1026" name="Picture 2" descr="iso certificate image">
            <a:extLst>
              <a:ext uri="{FF2B5EF4-FFF2-40B4-BE49-F238E27FC236}">
                <a16:creationId xmlns:a16="http://schemas.microsoft.com/office/drawing/2014/main" id="{443587C4-4536-437E-8D59-5E2640BB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19" y="5743842"/>
            <a:ext cx="1141367" cy="7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BFCCB35-C066-47A0-AB97-281A2D9AE68A}"/>
              </a:ext>
            </a:extLst>
          </p:cNvPr>
          <p:cNvSpPr/>
          <p:nvPr/>
        </p:nvSpPr>
        <p:spPr>
          <a:xfrm>
            <a:off x="5038878" y="3708278"/>
            <a:ext cx="1920719" cy="75097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Matt Snuggs</a:t>
            </a:r>
            <a:endParaRPr lang="en-US" sz="22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Product Director</a:t>
            </a:r>
            <a:endParaRPr lang="en-US" sz="2200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A18F-80E8-42EF-AC77-66706113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1" y="532191"/>
            <a:ext cx="8288778" cy="598665"/>
          </a:xfrm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GB"/>
              <a:t>Other overall principles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BA01B-0CC8-B3D9-E3FC-DECEF058BE08}"/>
              </a:ext>
            </a:extLst>
          </p:cNvPr>
          <p:cNvSpPr txBox="1"/>
          <p:nvPr/>
        </p:nvSpPr>
        <p:spPr>
          <a:xfrm>
            <a:off x="2394408" y="1418309"/>
            <a:ext cx="8755145" cy="370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Speed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Flexibility – simple to complex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Configuration over </a:t>
            </a:r>
            <a:r>
              <a:rPr lang="en-US" sz="3200" dirty="0" err="1"/>
              <a:t>customisation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Avoid rigid data structures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No more tenures….?</a:t>
            </a:r>
          </a:p>
        </p:txBody>
      </p:sp>
    </p:spTree>
    <p:extLst>
      <p:ext uri="{BB962C8B-B14F-4D97-AF65-F5344CB8AC3E}">
        <p14:creationId xmlns:p14="http://schemas.microsoft.com/office/powerpoint/2010/main" val="327399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4C7-9C79-B7BF-789E-CFF001E9D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717" y="-107903"/>
            <a:ext cx="5189536" cy="1551031"/>
          </a:xfrm>
        </p:spPr>
        <p:txBody>
          <a:bodyPr/>
          <a:lstStyle/>
          <a:p>
            <a:r>
              <a:rPr lang="en-GB" dirty="0"/>
              <a:t>Headlines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11D1C-52EB-FBCF-B381-8803F1DF1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50947" y="842963"/>
            <a:ext cx="6375942" cy="571817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Company re-structured</a:t>
            </a:r>
          </a:p>
          <a:p>
            <a:pPr marL="571500" lvl="1" indent="-571500" algn="just">
              <a:buFont typeface="Arial" panose="020B0604020202020204" pitchFamily="34" charset="0"/>
              <a:buChar char="•"/>
            </a:pPr>
            <a:r>
              <a:rPr lang="en-GB" dirty="0"/>
              <a:t>Changes etc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</a:rPr>
              <a:t>New roles created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</a:rPr>
              <a:t>Succession planning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</a:rPr>
              <a:t>Growth 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</a:rPr>
              <a:t>But also….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</a:rPr>
              <a:t>Matt seconded to the re-write project full-time</a:t>
            </a:r>
          </a:p>
        </p:txBody>
      </p:sp>
    </p:spTree>
    <p:extLst>
      <p:ext uri="{BB962C8B-B14F-4D97-AF65-F5344CB8AC3E}">
        <p14:creationId xmlns:p14="http://schemas.microsoft.com/office/powerpoint/2010/main" val="3501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4C7-9C79-B7BF-789E-CFF001E9D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24" y="-126757"/>
            <a:ext cx="5189536" cy="1551031"/>
          </a:xfrm>
        </p:spPr>
        <p:txBody>
          <a:bodyPr/>
          <a:lstStyle/>
          <a:p>
            <a:r>
              <a:rPr lang="en-GB" dirty="0"/>
              <a:t>2023/24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11D1C-52EB-FBCF-B381-8803F1DF1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0791" y="842963"/>
            <a:ext cx="8026098" cy="5718175"/>
          </a:xfrm>
        </p:spPr>
        <p:txBody>
          <a:bodyPr/>
          <a:lstStyle/>
          <a:p>
            <a:r>
              <a:rPr lang="en-GB" sz="3200" dirty="0"/>
              <a:t>Step 1. Established high level strategic aims of re-write</a:t>
            </a:r>
          </a:p>
          <a:p>
            <a:pPr marL="514350" indent="-514350">
              <a:buAutoNum type="arabicPeriod"/>
            </a:pPr>
            <a:endParaRPr lang="en-GB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</a:rPr>
              <a:t>Step 2. </a:t>
            </a:r>
            <a:r>
              <a:rPr lang="en-GB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Investigat</a:t>
            </a:r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GB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ing</a:t>
            </a:r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</a:rPr>
              <a:t>): Big Questions….</a:t>
            </a:r>
          </a:p>
          <a:p>
            <a:endParaRPr lang="en-GB" sz="3200" dirty="0"/>
          </a:p>
          <a:p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</a:rPr>
              <a:t>Step 3.  </a:t>
            </a:r>
            <a:r>
              <a:rPr lang="en-GB" sz="3200" dirty="0"/>
              <a:t>Establish resources required, write business plan, structure team and….</a:t>
            </a:r>
          </a:p>
          <a:p>
            <a:endParaRPr lang="en-GB" sz="3200" dirty="0"/>
          </a:p>
          <a:p>
            <a:r>
              <a:rPr lang="en-GB" sz="3200" dirty="0"/>
              <a:t>…..do it.</a:t>
            </a:r>
            <a:endParaRPr lang="en-GB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A18F-80E8-42EF-AC77-66706113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1" y="532191"/>
            <a:ext cx="5427806" cy="598665"/>
          </a:xfrm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Strategic Aims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E7A7D-1D83-C235-6306-A41560FE0FB9}"/>
              </a:ext>
            </a:extLst>
          </p:cNvPr>
          <p:cNvSpPr txBox="1"/>
          <p:nvPr/>
        </p:nvSpPr>
        <p:spPr>
          <a:xfrm>
            <a:off x="3252248" y="2276149"/>
            <a:ext cx="63984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Replace </a:t>
            </a:r>
            <a:r>
              <a:rPr lang="en-US" sz="2400" dirty="0" err="1"/>
              <a:t>Pamwin</a:t>
            </a:r>
            <a:r>
              <a:rPr lang="en-US" sz="2400" dirty="0"/>
              <a:t> Lite As A Spreadsheet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Modular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Licenced</a:t>
            </a:r>
            <a:r>
              <a:rPr lang="en-US" sz="2400" dirty="0"/>
              <a:t> By Usage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Configurability Determined By </a:t>
            </a:r>
            <a:r>
              <a:rPr lang="en-US" sz="2400" dirty="0" err="1"/>
              <a:t>Licence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Uk</a:t>
            </a:r>
            <a:r>
              <a:rPr lang="en-US" sz="2400" dirty="0"/>
              <a:t> Housing Data Standards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A18F-80E8-42EF-AC77-66706113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1" y="532191"/>
            <a:ext cx="5427806" cy="598665"/>
          </a:xfrm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Strategic Aims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E7A7D-1D83-C235-6306-A41560FE0FB9}"/>
              </a:ext>
            </a:extLst>
          </p:cNvPr>
          <p:cNvSpPr txBox="1"/>
          <p:nvPr/>
        </p:nvSpPr>
        <p:spPr>
          <a:xfrm>
            <a:off x="3921550" y="1496215"/>
            <a:ext cx="639844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Rules Engines To Allow For Possible Backwards Compatibility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Ability To Define Reports In Excel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Free Trial Of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Accessibility (Regulations?)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Option Appraiser For Vision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Push Finished Projects To Vision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1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A18F-80E8-42EF-AC77-66706113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532191"/>
            <a:ext cx="8486742" cy="598665"/>
          </a:xfrm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Strategic Aims – research required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E7A7D-1D83-C235-6306-A41560FE0FB9}"/>
              </a:ext>
            </a:extLst>
          </p:cNvPr>
          <p:cNvSpPr txBox="1"/>
          <p:nvPr/>
        </p:nvSpPr>
        <p:spPr>
          <a:xfrm>
            <a:off x="5111685" y="1785955"/>
            <a:ext cx="6094428" cy="370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SaaS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Automatic Upgrading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Per Client Versioning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Hosting Only - No On Prem Solution</a:t>
            </a:r>
          </a:p>
        </p:txBody>
      </p:sp>
    </p:spTree>
    <p:extLst>
      <p:ext uri="{BB962C8B-B14F-4D97-AF65-F5344CB8AC3E}">
        <p14:creationId xmlns:p14="http://schemas.microsoft.com/office/powerpoint/2010/main" val="5697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2A18F-80E8-42EF-AC77-66706113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Strategic Aims - responses</a:t>
            </a:r>
          </a:p>
        </p:txBody>
      </p:sp>
      <p:pic>
        <p:nvPicPr>
          <p:cNvPr id="4" name="Picture 3" descr="A green circle with a number of percentages&#10;&#10;Description automatically generated">
            <a:extLst>
              <a:ext uri="{FF2B5EF4-FFF2-40B4-BE49-F238E27FC236}">
                <a16:creationId xmlns:a16="http://schemas.microsoft.com/office/drawing/2014/main" id="{17AC76D0-BD98-0FE3-93A4-7FFBBA46A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8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2A18F-80E8-42EF-AC77-66706113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Strategic Aims - responses</a:t>
            </a:r>
          </a:p>
        </p:txBody>
      </p:sp>
      <p:pic>
        <p:nvPicPr>
          <p:cNvPr id="5" name="Picture 4" descr="A green circle with a number of percentages&#10;&#10;Description automatically generated">
            <a:extLst>
              <a:ext uri="{FF2B5EF4-FFF2-40B4-BE49-F238E27FC236}">
                <a16:creationId xmlns:a16="http://schemas.microsoft.com/office/drawing/2014/main" id="{D3FBB9AA-C978-6AA8-34E1-F47FB0400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6" y="685794"/>
            <a:ext cx="5486411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2A18F-80E8-42EF-AC77-66706113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Strategic Aims - responses</a:t>
            </a:r>
          </a:p>
        </p:txBody>
      </p:sp>
      <p:pic>
        <p:nvPicPr>
          <p:cNvPr id="4" name="Picture 3" descr="A green pie chart with a number of percentages&#10;&#10;Description automatically generated">
            <a:extLst>
              <a:ext uri="{FF2B5EF4-FFF2-40B4-BE49-F238E27FC236}">
                <a16:creationId xmlns:a16="http://schemas.microsoft.com/office/drawing/2014/main" id="{F4B72BE0-7785-F18D-EB9E-F5CEC3575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6" y="761208"/>
            <a:ext cx="5486411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6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mwin Design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17278</TotalTime>
  <Words>189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Roboto</vt:lpstr>
      <vt:lpstr>Roboto Light</vt:lpstr>
      <vt:lpstr>Roboto Bold</vt:lpstr>
      <vt:lpstr>Calibri Light</vt:lpstr>
      <vt:lpstr>Roboto Black</vt:lpstr>
      <vt:lpstr>Roboto Medium</vt:lpstr>
      <vt:lpstr>Office Theme</vt:lpstr>
      <vt:lpstr>Custom Design</vt:lpstr>
      <vt:lpstr>Pamwin Plus: the re-write</vt:lpstr>
      <vt:lpstr>Headlines</vt:lpstr>
      <vt:lpstr>2023/24</vt:lpstr>
      <vt:lpstr>Strategic Aims</vt:lpstr>
      <vt:lpstr>Strategic Aims</vt:lpstr>
      <vt:lpstr>Strategic Aims – research required</vt:lpstr>
      <vt:lpstr>Strategic Aims - responses</vt:lpstr>
      <vt:lpstr>Strategic Aims - responses</vt:lpstr>
      <vt:lpstr>Strategic Aims - responses</vt:lpstr>
      <vt:lpstr>Other overall principles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Matt Snuggs</cp:lastModifiedBy>
  <cp:revision>886</cp:revision>
  <dcterms:created xsi:type="dcterms:W3CDTF">2019-10-25T12:10:47Z</dcterms:created>
  <dcterms:modified xsi:type="dcterms:W3CDTF">2023-12-08T10:22:48Z</dcterms:modified>
</cp:coreProperties>
</file>