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5" r:id="rId2"/>
    <p:sldId id="2764" r:id="rId3"/>
    <p:sldId id="2765" r:id="rId4"/>
    <p:sldId id="2766" r:id="rId5"/>
    <p:sldId id="2767" r:id="rId6"/>
    <p:sldId id="2768" r:id="rId7"/>
    <p:sldId id="2769" r:id="rId8"/>
    <p:sldId id="2770" r:id="rId9"/>
    <p:sldId id="2771" r:id="rId10"/>
    <p:sldId id="2772" r:id="rId11"/>
    <p:sldId id="2773" r:id="rId12"/>
    <p:sldId id="2774" r:id="rId13"/>
    <p:sldId id="2755" r:id="rId14"/>
    <p:sldId id="2760" r:id="rId15"/>
    <p:sldId id="2763" r:id="rId16"/>
    <p:sldId id="2757" r:id="rId17"/>
    <p:sldId id="2761" r:id="rId18"/>
    <p:sldId id="2775" r:id="rId19"/>
    <p:sldId id="2762" r:id="rId20"/>
    <p:sldId id="2759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Black" panose="02000000000000000000" pitchFamily="2" charset="0"/>
      <p:bold r:id="rId34"/>
      <p:boldItalic r:id="rId35"/>
    </p:embeddedFont>
    <p:embeddedFont>
      <p:font typeface="Roboto Light" panose="02000000000000000000" pitchFamily="2" charset="0"/>
      <p:regular r:id="rId36"/>
      <p:italic r:id="rId37"/>
    </p:embeddedFont>
    <p:embeddedFont>
      <p:font typeface="Roboto Medium" panose="02000000000000000000" pitchFamily="2" charset="0"/>
      <p:regular r:id="rId38"/>
      <p:italic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2D2"/>
    <a:srgbClr val="FFFF00"/>
    <a:srgbClr val="172B46"/>
    <a:srgbClr val="5B7FB1"/>
    <a:srgbClr val="D9D9D9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>
        <p:guide orient="horz" pos="2319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Support Tickets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Tickets</c:v>
                </c:pt>
              </c:strCache>
            </c:strRef>
          </c:tx>
          <c:spPr>
            <a:solidFill>
              <a:srgbClr val="A2B2D2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mmm\-yy</c:formatCode>
                <c:ptCount val="10"/>
                <c:pt idx="0">
                  <c:v>44958</c:v>
                </c:pt>
                <c:pt idx="1">
                  <c:v>44986</c:v>
                </c:pt>
                <c:pt idx="2">
                  <c:v>45017</c:v>
                </c:pt>
                <c:pt idx="3">
                  <c:v>45047</c:v>
                </c:pt>
                <c:pt idx="4">
                  <c:v>45078</c:v>
                </c:pt>
                <c:pt idx="5">
                  <c:v>45108</c:v>
                </c:pt>
                <c:pt idx="6">
                  <c:v>45139</c:v>
                </c:pt>
                <c:pt idx="7">
                  <c:v>45170</c:v>
                </c:pt>
                <c:pt idx="8">
                  <c:v>45200</c:v>
                </c:pt>
                <c:pt idx="9">
                  <c:v>45231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142</c:v>
                </c:pt>
                <c:pt idx="1">
                  <c:v>139</c:v>
                </c:pt>
                <c:pt idx="2">
                  <c:v>145</c:v>
                </c:pt>
                <c:pt idx="3">
                  <c:v>146</c:v>
                </c:pt>
                <c:pt idx="4">
                  <c:v>158</c:v>
                </c:pt>
                <c:pt idx="5">
                  <c:v>209</c:v>
                </c:pt>
                <c:pt idx="6">
                  <c:v>192</c:v>
                </c:pt>
                <c:pt idx="7">
                  <c:v>193</c:v>
                </c:pt>
                <c:pt idx="8">
                  <c:v>201</c:v>
                </c:pt>
                <c:pt idx="9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1-4860-9338-8874C667A7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278736"/>
        <c:axId val="15272496"/>
      </c:barChart>
      <c:dateAx>
        <c:axId val="152787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2496"/>
        <c:crosses val="autoZero"/>
        <c:auto val="1"/>
        <c:lblOffset val="100"/>
        <c:baseTimeUnit val="months"/>
      </c:dateAx>
      <c:valAx>
        <c:axId val="1527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7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061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860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01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4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9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8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90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6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87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7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15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4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bullet list,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the title for this list items, max 3-4 lines.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</a:t>
            </a:r>
            <a:r>
              <a:rPr lang="en-US" err="1"/>
              <a:t>bulletlist</a:t>
            </a:r>
            <a:r>
              <a:rPr lang="en-US"/>
              <a:t> title.</a:t>
            </a:r>
          </a:p>
          <a:p>
            <a:pPr lvl="1"/>
            <a:r>
              <a:rPr lang="en-US"/>
              <a:t>This is the inner paragraph.</a:t>
            </a:r>
          </a:p>
          <a:p>
            <a:pPr lvl="1"/>
            <a:endParaRPr lang="en-US"/>
          </a:p>
          <a:p>
            <a:pPr lvl="0"/>
            <a:r>
              <a:rPr lang="en-US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r>
              <a:rPr lang="en-US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1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</a:t>
            </a:r>
            <a:r>
              <a:rPr lang="en-US" err="1"/>
              <a:t>pragraphs</a:t>
            </a:r>
            <a:r>
              <a:rPr lang="en-US"/>
              <a:t>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You may use this for paragraphs too.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. Integer vestibulum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et </a:t>
            </a:r>
            <a:r>
              <a:rPr lang="en-US" err="1"/>
              <a:t>viverra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more traditional bullet list.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/>
              <a:t>This is a sub title. You may remove this if not required.</a:t>
            </a:r>
          </a:p>
          <a:p>
            <a:pPr lvl="1"/>
            <a:r>
              <a:rPr lang="en-US"/>
              <a:t>This is the inner paragraph. You may take out the highlighted sub title if not required.</a:t>
            </a:r>
          </a:p>
          <a:p>
            <a:pPr lvl="1"/>
            <a:r>
              <a:rPr lang="en-US" err="1"/>
              <a:t>Proin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ac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Sed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vulputa</a:t>
            </a:r>
            <a:endParaRPr lang="en-US"/>
          </a:p>
          <a:p>
            <a:pPr lvl="1"/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blandit</a:t>
            </a:r>
            <a:r>
              <a:rPr lang="en-US"/>
              <a:t> semper </a:t>
            </a:r>
            <a:r>
              <a:rPr lang="en-US" err="1"/>
              <a:t>lacus</a:t>
            </a:r>
            <a:r>
              <a:rPr lang="en-US"/>
              <a:t>. Maecenas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M3 User Group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03 December 2019  |  The Crystal, London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This is a feature title with an image to the right.</a:t>
            </a:r>
            <a:endParaRPr lang="en-GB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You may also add a short description here if required. Note that in most instances, a title should be enough.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Presentation title here.</a:t>
            </a:r>
            <a:br>
              <a:rPr lang="en-US"/>
            </a:br>
            <a:r>
              <a:rPr lang="en-US"/>
              <a:t>Some titles are longer.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M3 User Group   |   03 December 2019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Speaker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/>
              <a:t>Some section will not need anything more than a title.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Note:</a:t>
            </a:r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m3h.co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7086" y="516895"/>
            <a:ext cx="10897827" cy="2253815"/>
          </a:xfrm>
        </p:spPr>
        <p:txBody>
          <a:bodyPr anchor="b">
            <a:noAutofit/>
          </a:bodyPr>
          <a:lstStyle/>
          <a:p>
            <a:pPr algn="ctr"/>
            <a:r>
              <a:rPr lang="en-US" sz="5000" b="0" dirty="0">
                <a:latin typeface="Roboto Black" panose="02000000000000000000" pitchFamily="2" charset="0"/>
                <a:ea typeface="Roboto Black" panose="02000000000000000000" pitchFamily="2" charset="0"/>
              </a:rPr>
              <a:t>Troubleshoot and Support</a:t>
            </a:r>
            <a:endParaRPr lang="en-GB" sz="50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DF9ECE-8856-8DA8-298E-3F0B1E159D26}"/>
              </a:ext>
            </a:extLst>
          </p:cNvPr>
          <p:cNvSpPr/>
          <p:nvPr/>
        </p:nvSpPr>
        <p:spPr>
          <a:xfrm>
            <a:off x="4828818" y="6228450"/>
            <a:ext cx="1686692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m3h.co.uk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960455E-2D55-A10D-AFD2-92D60F927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1041" y="6213062"/>
            <a:ext cx="307777" cy="3077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BEF728-5472-1E12-8A64-B6511BBD188F}"/>
              </a:ext>
            </a:extLst>
          </p:cNvPr>
          <p:cNvSpPr/>
          <p:nvPr/>
        </p:nvSpPr>
        <p:spPr>
          <a:xfrm>
            <a:off x="6649998" y="6228450"/>
            <a:ext cx="20052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020 8274 4000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9A27975-AA56-7F17-6546-C0A4A697F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5559" y="6186400"/>
            <a:ext cx="361099" cy="3610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A44576A-5281-CF44-B479-2CC3F65E4F9B}"/>
              </a:ext>
            </a:extLst>
          </p:cNvPr>
          <p:cNvSpPr txBox="1">
            <a:spLocks/>
          </p:cNvSpPr>
          <p:nvPr/>
        </p:nvSpPr>
        <p:spPr>
          <a:xfrm>
            <a:off x="6259486" y="4495268"/>
            <a:ext cx="4684378" cy="71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100" b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Jonny Sweetman</a:t>
            </a:r>
          </a:p>
          <a:p>
            <a:pPr>
              <a:lnSpc>
                <a:spcPct val="150000"/>
              </a:lnSpc>
            </a:pPr>
            <a:r>
              <a:rPr lang="en-US" sz="1800" b="0" dirty="0"/>
              <a:t>Technical Director | M3</a:t>
            </a:r>
          </a:p>
          <a:p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286725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F63C-F57B-C3B5-2A2C-082825AD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Helpdesk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08C43-2E46-0059-8E53-1B7F38099A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92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F63C-F57B-C3B5-2A2C-082825AD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08C43-2E46-0059-8E53-1B7F38099A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Carmen Lane</a:t>
            </a:r>
          </a:p>
          <a:p>
            <a:r>
              <a:rPr lang="en-GB" dirty="0"/>
              <a:t>Isaac Kabisa</a:t>
            </a:r>
          </a:p>
          <a:p>
            <a:r>
              <a:rPr lang="en-GB" dirty="0"/>
              <a:t>Jonny Sweetman</a:t>
            </a:r>
          </a:p>
          <a:p>
            <a:endParaRPr lang="en-GB" dirty="0"/>
          </a:p>
          <a:p>
            <a:r>
              <a:rPr lang="en-GB" dirty="0"/>
              <a:t>The consultants</a:t>
            </a:r>
          </a:p>
          <a:p>
            <a:r>
              <a:rPr lang="en-GB" dirty="0"/>
              <a:t>The development team</a:t>
            </a:r>
          </a:p>
          <a:p>
            <a:r>
              <a:rPr lang="en-GB" dirty="0"/>
              <a:t>Account managers</a:t>
            </a:r>
          </a:p>
        </p:txBody>
      </p:sp>
    </p:spTree>
    <p:extLst>
      <p:ext uri="{BB962C8B-B14F-4D97-AF65-F5344CB8AC3E}">
        <p14:creationId xmlns:p14="http://schemas.microsoft.com/office/powerpoint/2010/main" val="1622105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961FAA1-A9DC-3860-DC7F-5CA1CD2CC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375197"/>
              </p:ext>
            </p:extLst>
          </p:nvPr>
        </p:nvGraphicFramePr>
        <p:xfrm>
          <a:off x="783535" y="811449"/>
          <a:ext cx="10624929" cy="495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501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F63C-F57B-C3B5-2A2C-082825AD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contact us?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9298B-1F20-CB07-2FDF-78F567B05A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9021" y="369435"/>
            <a:ext cx="5413375" cy="634977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helpdesk@m3h.co.uk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support.m3h.co.uk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Web chat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Account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568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information</a:t>
            </a:r>
            <a:br>
              <a:rPr lang="en-US" dirty="0"/>
            </a:br>
            <a:r>
              <a:rPr lang="en-US" dirty="0"/>
              <a:t>do we need?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7221" y="415580"/>
            <a:ext cx="6121372" cy="58435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Project and tenure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screen were you 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data were you editing?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Send in the revenue forecast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Send in any relevant reports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79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9AAB-D700-DDDB-E3EF-A9C64D31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tickets?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9622-36BD-ADAD-EBE5-9044F86FE7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Assigned based on:</a:t>
            </a:r>
          </a:p>
          <a:p>
            <a:r>
              <a:rPr lang="en-GB" dirty="0"/>
              <a:t>	How to</a:t>
            </a:r>
          </a:p>
          <a:p>
            <a:r>
              <a:rPr lang="en-GB" dirty="0"/>
              <a:t>	Bugs</a:t>
            </a:r>
          </a:p>
          <a:p>
            <a:r>
              <a:rPr lang="en-GB" dirty="0"/>
              <a:t>	Change requests</a:t>
            </a:r>
          </a:p>
        </p:txBody>
      </p:sp>
    </p:spTree>
    <p:extLst>
      <p:ext uri="{BB962C8B-B14F-4D97-AF65-F5344CB8AC3E}">
        <p14:creationId xmlns:p14="http://schemas.microsoft.com/office/powerpoint/2010/main" val="1024626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9AAB-D700-DDDB-E3EF-A9C64D31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text not screenshots</a:t>
            </a:r>
            <a:endParaRPr lang="en-GB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70F5DF5-05A8-3D18-521A-7493151D0849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1535113"/>
            <a:ext cx="34099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53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8814" y="507207"/>
            <a:ext cx="6164035" cy="550794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Try to keep all correspondence on the same ticket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Reply to responses rather than send new emails</a:t>
            </a:r>
            <a:endParaRPr lang="en-US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GB" sz="3000" b="0" dirty="0"/>
          </a:p>
          <a:p>
            <a:pPr lvl="0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F63C-F57B-C3B5-2A2C-082825AD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scale support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08C43-2E46-0059-8E53-1B7F38099A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303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9AAB-D700-DDDB-E3EF-A9C64D31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842851"/>
            <a:ext cx="6148847" cy="3402363"/>
          </a:xfrm>
        </p:spPr>
        <p:txBody>
          <a:bodyPr/>
          <a:lstStyle/>
          <a:p>
            <a:r>
              <a:rPr lang="en-US" dirty="0"/>
              <a:t>During implementations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5F0F-2A20-65C1-C6D6-556854BCF7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08723" y="842963"/>
            <a:ext cx="4818165" cy="5718175"/>
          </a:xfrm>
        </p:spPr>
        <p:txBody>
          <a:bodyPr/>
          <a:lstStyle/>
          <a:p>
            <a:r>
              <a:rPr lang="en-GB" dirty="0"/>
              <a:t>Better to keep an issue log rather than flood the helpdesk</a:t>
            </a:r>
          </a:p>
          <a:p>
            <a:endParaRPr lang="en-GB" dirty="0"/>
          </a:p>
          <a:p>
            <a:r>
              <a:rPr lang="en-GB" dirty="0"/>
              <a:t>Larger scale support projects run through the account manager</a:t>
            </a:r>
          </a:p>
        </p:txBody>
      </p:sp>
    </p:spTree>
    <p:extLst>
      <p:ext uri="{BB962C8B-B14F-4D97-AF65-F5344CB8AC3E}">
        <p14:creationId xmlns:p14="http://schemas.microsoft.com/office/powerpoint/2010/main" val="3564813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7221" y="415580"/>
            <a:ext cx="6121372" cy="584358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Self service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Helpdesk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Larger scale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3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85A9-4B29-E6BC-C7C7-55C02FD0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335" y="2235351"/>
            <a:ext cx="9961842" cy="4026656"/>
          </a:xfrm>
        </p:spPr>
        <p:txBody>
          <a:bodyPr/>
          <a:lstStyle/>
          <a:p>
            <a:r>
              <a:rPr lang="en-US" dirty="0"/>
              <a:t>We are here to help</a:t>
            </a:r>
            <a:br>
              <a:rPr lang="en-US" dirty="0"/>
            </a:br>
            <a:endParaRPr lang="en-GB" dirty="0"/>
          </a:p>
        </p:txBody>
      </p:sp>
      <p:pic>
        <p:nvPicPr>
          <p:cNvPr id="4" name="Graphic 3" descr="Winking face outline with solid fill">
            <a:extLst>
              <a:ext uri="{FF2B5EF4-FFF2-40B4-BE49-F238E27FC236}">
                <a16:creationId xmlns:a16="http://schemas.microsoft.com/office/drawing/2014/main" id="{A8E57E2F-5DC1-7744-713B-E75AFB7DA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481" y="3429000"/>
            <a:ext cx="2674775" cy="26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1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F63C-F57B-C3B5-2A2C-082825AD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zone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408C43-2E46-0059-8E53-1B7F38099A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68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F3F60C-F456-19FE-DF17-34BC55495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321" y="262615"/>
            <a:ext cx="7925487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F96BD-12BE-C371-8028-FF313E611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346" y="386065"/>
            <a:ext cx="8608424" cy="575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2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B9CD5-9FE6-DC28-08C3-EBB9F6F6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579" y="220382"/>
            <a:ext cx="9132049" cy="572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341B7-A805-9CF0-3E17-216C06E11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410" y="419239"/>
            <a:ext cx="8599324" cy="59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3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89FED-4803-AF9C-53A7-AF5456C1F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358" y="279589"/>
            <a:ext cx="7788315" cy="6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53315-03F4-7D3C-A0C9-72E9BCCB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149" y="202396"/>
            <a:ext cx="8047417" cy="6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62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Roboto Light</vt:lpstr>
      <vt:lpstr>Arial</vt:lpstr>
      <vt:lpstr>Calibri</vt:lpstr>
      <vt:lpstr>Roboto</vt:lpstr>
      <vt:lpstr>Roboto Medium</vt:lpstr>
      <vt:lpstr>Roboto Black</vt:lpstr>
      <vt:lpstr>Segoe UI</vt:lpstr>
      <vt:lpstr>Calibri Light</vt:lpstr>
      <vt:lpstr>Office Theme</vt:lpstr>
      <vt:lpstr>Troubleshoot and Support</vt:lpstr>
      <vt:lpstr>Outline</vt:lpstr>
      <vt:lpstr>Client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Helpdesk</vt:lpstr>
      <vt:lpstr>The Team</vt:lpstr>
      <vt:lpstr>PowerPoint Presentation</vt:lpstr>
      <vt:lpstr>How do you contact us?</vt:lpstr>
      <vt:lpstr>What information do we need?</vt:lpstr>
      <vt:lpstr>What happens to the tickets?</vt:lpstr>
      <vt:lpstr>Send text not screenshots</vt:lpstr>
      <vt:lpstr>Ticket management</vt:lpstr>
      <vt:lpstr>Larger scale support</vt:lpstr>
      <vt:lpstr>During implementations</vt:lpstr>
      <vt:lpstr>We are here to help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15</cp:revision>
  <dcterms:created xsi:type="dcterms:W3CDTF">2019-10-25T12:10:47Z</dcterms:created>
  <dcterms:modified xsi:type="dcterms:W3CDTF">2023-12-08T11:49:51Z</dcterms:modified>
</cp:coreProperties>
</file>