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45" r:id="rId2"/>
    <p:sldId id="2618" r:id="rId3"/>
    <p:sldId id="2755" r:id="rId4"/>
    <p:sldId id="2760" r:id="rId5"/>
    <p:sldId id="2757" r:id="rId6"/>
    <p:sldId id="258" r:id="rId7"/>
    <p:sldId id="286" r:id="rId8"/>
    <p:sldId id="310" r:id="rId9"/>
    <p:sldId id="311" r:id="rId10"/>
    <p:sldId id="312" r:id="rId11"/>
    <p:sldId id="2767" r:id="rId12"/>
    <p:sldId id="2761" r:id="rId13"/>
    <p:sldId id="2759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Black" panose="02000000000000000000" pitchFamily="2" charset="0"/>
      <p:bold r:id="rId31"/>
      <p:boldItalic r:id="rId32"/>
    </p:embeddedFont>
    <p:embeddedFont>
      <p:font typeface="Roboto Light" panose="02000000000000000000" pitchFamily="2" charset="0"/>
      <p:regular r:id="rId33"/>
      <p:italic r:id="rId34"/>
    </p:embeddedFont>
    <p:embeddedFont>
      <p:font typeface="Roboto Medium" panose="02000000000000000000" pitchFamily="2" charset="0"/>
      <p:regular r:id="rId35"/>
      <p: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72B46"/>
    <a:srgbClr val="5B7FB1"/>
    <a:srgbClr val="D9D9D9"/>
    <a:srgbClr val="A2B2D2"/>
    <a:srgbClr val="003C64"/>
    <a:srgbClr val="005996"/>
    <a:srgbClr val="EFEFEF"/>
    <a:srgbClr val="0747A6"/>
    <a:srgbClr val="002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>
        <p:guide orient="horz" pos="2319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75CE71-8B80-48B0-8A8D-8171BDC3B1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52B39-E884-4646-83DE-1A29086292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10BA-FC51-4659-9374-BC98776ABC57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9DA9E-0C9B-4BE5-B740-314AA7A4C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2D82B-0859-488D-9CDD-781BFF06E7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DBE90-B89A-4F93-BDD3-9D83D6FC2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4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E6A7F-FE4C-4DF2-A644-F480E6FCCEF8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18C0-2DCA-4DAA-9755-4CC2F7BE7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89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10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40126-E0B4-4B49-BC4B-7B2875E25D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T" panose="020B05040202010101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OT" panose="020B05040202010101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40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EABC9-711A-4C3A-9A0E-DB4444FB91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7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EABC9-711A-4C3A-9A0E-DB4444FB91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31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EABC9-711A-4C3A-9A0E-DB4444FB91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9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EABC9-711A-4C3A-9A0E-DB4444FB91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02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518C0-2DCA-4DAA-9755-4CC2F7BE77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4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0866D3-A2C7-4920-8645-962664F44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353" y="5394822"/>
            <a:ext cx="2634247" cy="8242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3C4AAA-7124-424A-AB0A-1C6DC84A6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215189"/>
            <a:ext cx="10429875" cy="2595396"/>
          </a:xfrm>
        </p:spPr>
        <p:txBody>
          <a:bodyPr anchor="b">
            <a:normAutofit/>
          </a:bodyPr>
          <a:lstStyle>
            <a:lvl1pPr algn="ctr">
              <a:defRPr sz="96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M3 User Group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114E45-56BF-48B6-B75B-ADB1EC7593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6775" y="3810585"/>
            <a:ext cx="10439400" cy="511249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03 December 2019  |  The Crystal, London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16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(light)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161025"/>
            <a:ext cx="10104520" cy="265245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Some section will not need anything more than a title.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CE66A3-487E-4AD8-AE68-45AFE2553399}"/>
              </a:ext>
            </a:extLst>
          </p:cNvPr>
          <p:cNvSpPr/>
          <p:nvPr userDrawn="1"/>
        </p:nvSpPr>
        <p:spPr>
          <a:xfrm>
            <a:off x="1452562" y="-857250"/>
            <a:ext cx="360000" cy="360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FA3F-89F7-4CC2-86C7-7141F3F33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1"/>
            <a:ext cx="10104522" cy="99494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But some may require a subtitle. Please use this template instead. This can have a max of 2 lines of text.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BE1F08-CB2A-411B-88E9-2D9689393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066"/>
            <a:ext cx="10104519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Note: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E385CF-2882-46DF-9B7E-B21FD0FED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53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(light)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161025"/>
            <a:ext cx="10040352" cy="265245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Some section will not need anything more than a title.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FA3F-89F7-4CC2-86C7-7141F3F33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1"/>
            <a:ext cx="10040354" cy="9606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But some may require a subtitle. Please use this template instead. This can have a max of 2 lines of text.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153F28-B921-4703-92B6-AB53294B8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066"/>
            <a:ext cx="10040351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Note: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8179504-70FA-4E29-9BAD-4C81A4C14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light)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161025"/>
            <a:ext cx="10032330" cy="265245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Some section will not need anything more than a title.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FA3F-89F7-4CC2-86C7-7141F3F33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8" y="3841751"/>
            <a:ext cx="10032333" cy="99494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But some may require a subtitle. Please use this template instead. This can have a max of 2 lines of text.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C5A9E8-AF9B-4EB6-AD98-75DC28ED2A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066"/>
            <a:ext cx="10032329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Note:</a:t>
            </a:r>
            <a:endParaRPr lang="en-GB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6B9D2D-ADD9-401A-A9F2-58AD879C5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8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the title for this bullet list, max 3-4 lines.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This is a </a:t>
            </a:r>
            <a:r>
              <a:rPr lang="en-US" err="1"/>
              <a:t>bulletlist</a:t>
            </a:r>
            <a:r>
              <a:rPr lang="en-US"/>
              <a:t> title.</a:t>
            </a:r>
          </a:p>
          <a:p>
            <a:pPr lvl="1"/>
            <a:r>
              <a:rPr lang="en-US"/>
              <a:t>This is the inner paragraph.</a:t>
            </a:r>
          </a:p>
          <a:p>
            <a:pPr lvl="1"/>
            <a:endParaRPr lang="en-US"/>
          </a:p>
          <a:p>
            <a:pPr lvl="0"/>
            <a:r>
              <a:rPr lang="en-US"/>
              <a:t>This is another bullet list title. Max 2 lines please.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the inner paragraph. Ideally, description text is kept at a max 2-3 lines.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r>
              <a:rPr lang="en-US"/>
              <a:t>Last bullet list item.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If you need more items on your list, just duplicate the slide, keep the title, and add your items to the list on the next slide.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A4FAA0-9E51-4693-A67D-859091EAC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the title for this bullet list, max 3-4 lines.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D6C4EEF-604E-44C5-B633-37A75FDE6AE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This is a </a:t>
            </a:r>
            <a:r>
              <a:rPr lang="en-US" err="1"/>
              <a:t>bulletlist</a:t>
            </a:r>
            <a:r>
              <a:rPr lang="en-US"/>
              <a:t> title.</a:t>
            </a:r>
          </a:p>
          <a:p>
            <a:pPr lvl="1"/>
            <a:r>
              <a:rPr lang="en-US"/>
              <a:t>This is the inner paragraph.</a:t>
            </a:r>
          </a:p>
          <a:p>
            <a:pPr lvl="1"/>
            <a:endParaRPr lang="en-US"/>
          </a:p>
          <a:p>
            <a:pPr lvl="0"/>
            <a:r>
              <a:rPr lang="en-US"/>
              <a:t>This is another bullet list title. Max 2 lines please.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the inner paragraph. Ideally, description text is kept at a max 2-3 lines.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r>
              <a:rPr lang="en-US"/>
              <a:t>Last bullet list item.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If you need more items on your list, just duplicate the slide, keep the title, and add your items to the list on the next slide.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921008-271B-4215-837A-DBAE211750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33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(white)"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the title for this list items, max 3-4 lines.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0325C2-0DCB-4981-AD50-908C1D3146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72B46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172B46"/>
                </a:solidFill>
              </a:defRPr>
            </a:lvl2pPr>
          </a:lstStyle>
          <a:p>
            <a:pPr lvl="0"/>
            <a:r>
              <a:rPr lang="en-US"/>
              <a:t>This is a </a:t>
            </a:r>
            <a:r>
              <a:rPr lang="en-US" err="1"/>
              <a:t>bulletlist</a:t>
            </a:r>
            <a:r>
              <a:rPr lang="en-US"/>
              <a:t> title.</a:t>
            </a:r>
          </a:p>
          <a:p>
            <a:pPr lvl="1"/>
            <a:r>
              <a:rPr lang="en-US"/>
              <a:t>This is the inner paragraph.</a:t>
            </a:r>
          </a:p>
          <a:p>
            <a:pPr lvl="1"/>
            <a:endParaRPr lang="en-US"/>
          </a:p>
          <a:p>
            <a:pPr lvl="0"/>
            <a:r>
              <a:rPr lang="en-US"/>
              <a:t>This is another bullet list title. Max 2 lines please.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the inner paragraph. Ideally, description text is kept at a max 2-3 lines.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r>
              <a:rPr lang="en-US"/>
              <a:t>Last bullet list item.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If you need more items on your list, just duplicate the slide, keep the title, and add your items to the list on the next slide.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7E2CB0-C366-4C4C-BC99-E3942D41E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6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You may use this for </a:t>
            </a:r>
            <a:r>
              <a:rPr lang="en-US" err="1"/>
              <a:t>pragraphs</a:t>
            </a:r>
            <a:r>
              <a:rPr lang="en-US"/>
              <a:t> too.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This is a sub title.</a:t>
            </a:r>
          </a:p>
          <a:p>
            <a:pPr lvl="1"/>
            <a:r>
              <a:rPr lang="en-US"/>
              <a:t>This is the inner paragraph. You may take out the highlighted sub title if not required.</a:t>
            </a:r>
          </a:p>
          <a:p>
            <a:pPr lvl="1"/>
            <a:r>
              <a:rPr lang="en-US" err="1"/>
              <a:t>Proin</a:t>
            </a:r>
            <a:r>
              <a:rPr lang="en-US"/>
              <a:t> non </a:t>
            </a:r>
            <a:r>
              <a:rPr lang="en-US" err="1"/>
              <a:t>velit</a:t>
            </a:r>
            <a:r>
              <a:rPr lang="en-US"/>
              <a:t> ac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</a:t>
            </a:r>
            <a:endParaRPr lang="en-US"/>
          </a:p>
          <a:p>
            <a:pPr lvl="1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blandit</a:t>
            </a:r>
            <a:r>
              <a:rPr lang="en-US"/>
              <a:t> semper </a:t>
            </a:r>
            <a:r>
              <a:rPr lang="en-US" err="1"/>
              <a:t>lacus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. Integer vestibulum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et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vel dictum nisi.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E8FE3D5-6EFC-4786-8370-E180E88ECB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027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You may use this for </a:t>
            </a:r>
            <a:r>
              <a:rPr lang="en-US" err="1"/>
              <a:t>pragraphs</a:t>
            </a:r>
            <a:r>
              <a:rPr lang="en-US"/>
              <a:t> too.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This is a sub title.</a:t>
            </a:r>
          </a:p>
          <a:p>
            <a:pPr lvl="1"/>
            <a:r>
              <a:rPr lang="en-US"/>
              <a:t>This is the inner paragraph. You may take out the highlighted sub title if not required.</a:t>
            </a:r>
          </a:p>
          <a:p>
            <a:pPr lvl="1"/>
            <a:r>
              <a:rPr lang="en-US" err="1"/>
              <a:t>Proin</a:t>
            </a:r>
            <a:r>
              <a:rPr lang="en-US"/>
              <a:t> non </a:t>
            </a:r>
            <a:r>
              <a:rPr lang="en-US" err="1"/>
              <a:t>velit</a:t>
            </a:r>
            <a:r>
              <a:rPr lang="en-US"/>
              <a:t> ac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</a:t>
            </a:r>
            <a:endParaRPr lang="en-US"/>
          </a:p>
          <a:p>
            <a:pPr lvl="1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blandit</a:t>
            </a:r>
            <a:r>
              <a:rPr lang="en-US"/>
              <a:t> semper </a:t>
            </a:r>
            <a:r>
              <a:rPr lang="en-US" err="1"/>
              <a:t>lacus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. Integer vestibulum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et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vel dictum nisi.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FF7251-3F6E-4C86-BC62-A759884EF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6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You may use this for paragraphs too.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72B46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172B46"/>
                </a:solidFill>
              </a:defRPr>
            </a:lvl2pPr>
          </a:lstStyle>
          <a:p>
            <a:pPr lvl="0"/>
            <a:r>
              <a:rPr lang="en-US"/>
              <a:t>This is a sub title.</a:t>
            </a:r>
          </a:p>
          <a:p>
            <a:pPr lvl="1"/>
            <a:r>
              <a:rPr lang="en-US"/>
              <a:t>This is the inner paragraph. You may take out the highlighted sub title if not required.</a:t>
            </a:r>
          </a:p>
          <a:p>
            <a:pPr lvl="1"/>
            <a:r>
              <a:rPr lang="en-US" err="1"/>
              <a:t>Proin</a:t>
            </a:r>
            <a:r>
              <a:rPr lang="en-US"/>
              <a:t> non </a:t>
            </a:r>
            <a:r>
              <a:rPr lang="en-US" err="1"/>
              <a:t>velit</a:t>
            </a:r>
            <a:r>
              <a:rPr lang="en-US"/>
              <a:t> ac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</a:t>
            </a:r>
            <a:endParaRPr lang="en-US"/>
          </a:p>
          <a:p>
            <a:pPr lvl="1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blandit</a:t>
            </a:r>
            <a:r>
              <a:rPr lang="en-US"/>
              <a:t> semper </a:t>
            </a:r>
            <a:r>
              <a:rPr lang="en-US" err="1"/>
              <a:t>lacus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. Integer vestibulum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et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vel dictum nisi.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5A8AA4-9AE3-41F0-BF2C-1D976BE7E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4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more traditional bullet list.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8435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This is a sub title. You may remove this if not required.</a:t>
            </a:r>
          </a:p>
          <a:p>
            <a:pPr lvl="1"/>
            <a:r>
              <a:rPr lang="en-US"/>
              <a:t>This is the inner paragraph. You may take out the highlighted sub title if not required.</a:t>
            </a:r>
          </a:p>
          <a:p>
            <a:pPr lvl="1"/>
            <a:r>
              <a:rPr lang="en-US" err="1"/>
              <a:t>Proin</a:t>
            </a:r>
            <a:r>
              <a:rPr lang="en-US"/>
              <a:t> non </a:t>
            </a:r>
            <a:r>
              <a:rPr lang="en-US" err="1"/>
              <a:t>velit</a:t>
            </a:r>
            <a:r>
              <a:rPr lang="en-US"/>
              <a:t> ac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</a:t>
            </a:r>
            <a:endParaRPr lang="en-US"/>
          </a:p>
          <a:p>
            <a:pPr lvl="1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blandit</a:t>
            </a:r>
            <a:r>
              <a:rPr lang="en-US"/>
              <a:t> semper </a:t>
            </a:r>
            <a:r>
              <a:rPr lang="en-US" err="1"/>
              <a:t>lacus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CAEF30-15BD-41D9-9171-C01D2B29C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5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0866D3-A2C7-4920-8645-962664F44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353" y="5394822"/>
            <a:ext cx="2634247" cy="8242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D9A34B-C9DB-4314-9EC3-6C20CC0EF9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215189"/>
            <a:ext cx="10429875" cy="2595396"/>
          </a:xfrm>
        </p:spPr>
        <p:txBody>
          <a:bodyPr anchor="b">
            <a:normAutofit/>
          </a:bodyPr>
          <a:lstStyle>
            <a:lvl1pPr algn="ctr">
              <a:defRPr sz="96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M3 User Group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AA301F-771E-43A5-BCE5-176694A235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6775" y="3810585"/>
            <a:ext cx="10439400" cy="502623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03 December 2019  |  The Crystal, London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3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more traditional bullet list.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8435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This is a sub title. You may remove this if not required.</a:t>
            </a:r>
          </a:p>
          <a:p>
            <a:pPr lvl="1"/>
            <a:r>
              <a:rPr lang="en-US"/>
              <a:t>This is the inner paragraph. You may take out the highlighted sub title if not required.</a:t>
            </a:r>
          </a:p>
          <a:p>
            <a:pPr lvl="1"/>
            <a:r>
              <a:rPr lang="en-US" err="1"/>
              <a:t>Proin</a:t>
            </a:r>
            <a:r>
              <a:rPr lang="en-US"/>
              <a:t> non </a:t>
            </a:r>
            <a:r>
              <a:rPr lang="en-US" err="1"/>
              <a:t>velit</a:t>
            </a:r>
            <a:r>
              <a:rPr lang="en-US"/>
              <a:t> ac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</a:t>
            </a:r>
            <a:endParaRPr lang="en-US"/>
          </a:p>
          <a:p>
            <a:pPr lvl="1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blandit</a:t>
            </a:r>
            <a:r>
              <a:rPr lang="en-US"/>
              <a:t> semper </a:t>
            </a:r>
            <a:r>
              <a:rPr lang="en-US" err="1"/>
              <a:t>lacus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7FBFC9-8F7E-4F70-8E8D-47EC341EC5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8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more traditional bullet list.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8435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72B46"/>
                </a:solidFill>
              </a:defRPr>
            </a:lvl1pPr>
            <a:lvl2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72B46"/>
                </a:solidFill>
              </a:defRPr>
            </a:lvl2pPr>
          </a:lstStyle>
          <a:p>
            <a:pPr lvl="0"/>
            <a:r>
              <a:rPr lang="en-US"/>
              <a:t>This is a sub title. You may remove this if not required.</a:t>
            </a:r>
          </a:p>
          <a:p>
            <a:pPr lvl="1"/>
            <a:r>
              <a:rPr lang="en-US"/>
              <a:t>This is the inner paragraph. You may take out the highlighted sub title if not required.</a:t>
            </a:r>
          </a:p>
          <a:p>
            <a:pPr lvl="1"/>
            <a:r>
              <a:rPr lang="en-US" err="1"/>
              <a:t>Proin</a:t>
            </a:r>
            <a:r>
              <a:rPr lang="en-US"/>
              <a:t> non </a:t>
            </a:r>
            <a:r>
              <a:rPr lang="en-US" err="1"/>
              <a:t>velit</a:t>
            </a:r>
            <a:r>
              <a:rPr lang="en-US"/>
              <a:t> ac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Sed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vulputa</a:t>
            </a:r>
            <a:endParaRPr lang="en-US"/>
          </a:p>
          <a:p>
            <a:pPr lvl="1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blandit</a:t>
            </a:r>
            <a:r>
              <a:rPr lang="en-US"/>
              <a:t> semper </a:t>
            </a:r>
            <a:r>
              <a:rPr lang="en-US" err="1"/>
              <a:t>lacus</a:t>
            </a:r>
            <a:r>
              <a:rPr lang="en-US"/>
              <a:t>. Maecenas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EE5491-CD5B-44F0-9510-537A8D364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8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C203C8-CA23-4182-A3DD-30D346D862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5" y="0"/>
            <a:ext cx="5667375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update image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3315FD-D6E0-45B7-98DC-873483BB57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E8AAB6F-C0B7-4AC5-A165-FD61D4F33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feature title with an image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D79A930-9087-489F-91F7-A69AC0EA4C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429000"/>
            <a:ext cx="5553073" cy="112236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You may also add a short description here if required. Note that in most instances, a title should be enough.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8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BBA5-445D-4A89-9824-F2D15CC3C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feature title with an image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C203C8-CA23-4182-A3DD-30D346D862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5" y="0"/>
            <a:ext cx="5667375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update image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B5524CF-117C-4F28-9FBA-8940F0BB4A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429000"/>
            <a:ext cx="5553073" cy="112236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You may also add a short description here if required. Note that in most instances, a title should be enough.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6097C1-8DBC-4D55-B9B3-A54643FC6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C203C8-CA23-4182-A3DD-30D346D862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5" y="0"/>
            <a:ext cx="5667375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000" b="1">
                <a:solidFill>
                  <a:srgbClr val="172B46"/>
                </a:solidFill>
              </a:defRPr>
            </a:lvl1pPr>
          </a:lstStyle>
          <a:p>
            <a:r>
              <a:rPr lang="en-GB"/>
              <a:t>Click to update image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683A5D-C0CE-4A02-AA01-6C3A8BC6A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2AE59E-043A-46F8-9B53-08A8EF98E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feature title with an image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A53CF93-96C6-4D84-B338-93184FF56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429000"/>
            <a:ext cx="5553073" cy="112236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You may also add a short description here if required. Note that in most instances, a title should be enough.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22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5C11AAE-F14B-4483-ADF4-BC0306969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1412" y="6015149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92F93F-C146-449A-A197-0BB919D8D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58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3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683A5D-C0CE-4A02-AA01-6C3A8BC6A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528236-9D14-4313-99E2-8F9A0F188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24" y="53144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97D6BFE-23AB-4A6A-A106-67E0C2A50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1412" y="6015149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9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(light)"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5ACDD27-8218-4664-963E-C00588A708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354" y="5394821"/>
            <a:ext cx="2634246" cy="8242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E5605D-6AA0-4A15-B761-31655A27F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215189"/>
            <a:ext cx="10429875" cy="2595396"/>
          </a:xfrm>
        </p:spPr>
        <p:txBody>
          <a:bodyPr anchor="b">
            <a:normAutofit/>
          </a:bodyPr>
          <a:lstStyle>
            <a:lvl1pPr algn="ctr">
              <a:defRPr sz="96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M3 User Group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254C55-32AF-40F4-A390-DD744A491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6775" y="3810585"/>
            <a:ext cx="10439400" cy="519875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03 December 2019  |  The Crystal, London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12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BBA5-445D-4A89-9824-F2D15CC3C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035117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feature title with an image to the right.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7973649-8B29-4DD6-B212-5EEE6AA21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457813"/>
            <a:ext cx="5468938" cy="125069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You may also add a short description here if required. Note that in most instances, a title should be enough.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A28714-3745-43B4-A2DD-21359DBB8B4F}"/>
              </a:ext>
            </a:extLst>
          </p:cNvPr>
          <p:cNvGrpSpPr>
            <a:grpSpLocks/>
          </p:cNvGrpSpPr>
          <p:nvPr userDrawn="1"/>
        </p:nvGrpSpPr>
        <p:grpSpPr>
          <a:xfrm>
            <a:off x="6254979" y="1411604"/>
            <a:ext cx="5275030" cy="4296907"/>
            <a:chOff x="4300539" y="1984376"/>
            <a:chExt cx="3589338" cy="28908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878208-F345-4722-8793-EFBC26A1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9B993A2-151F-46BE-80FE-FD4CDF0BF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D0BC38-5136-47CA-836B-31C557C9A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3837B4A-4C19-4627-8F23-AFCA7A06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FB2BFD1-4BB9-457D-896F-467184F7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7D0FB80-51B6-49F9-BCE6-5AFB6205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D8CCD99-A93E-4324-A433-0D850F86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593D3F2-D387-4F94-A0C3-85D0E6A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A32355C-C5F5-414F-8BB4-1C684C29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D4E861E3-3C89-4223-A1EE-1EC7063B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F0A05F66-27C9-49A3-A183-66F6148F9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7AAE914-D516-45F0-8808-CAB73D48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FEAEF65-C1DD-4203-A6F6-D931FF96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76B02A-4C2F-4AA0-8BBE-A0E030254B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3350" y="1654175"/>
            <a:ext cx="4818063" cy="273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EE9AC6-4BE0-4488-A2BF-5C9A8A688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24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9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A28714-3745-43B4-A2DD-21359DBB8B4F}"/>
              </a:ext>
            </a:extLst>
          </p:cNvPr>
          <p:cNvGrpSpPr>
            <a:grpSpLocks/>
          </p:cNvGrpSpPr>
          <p:nvPr userDrawn="1"/>
        </p:nvGrpSpPr>
        <p:grpSpPr>
          <a:xfrm>
            <a:off x="6254979" y="1411604"/>
            <a:ext cx="5275030" cy="4296907"/>
            <a:chOff x="4300539" y="1984376"/>
            <a:chExt cx="3589338" cy="28908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878208-F345-4722-8793-EFBC26A1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9B993A2-151F-46BE-80FE-FD4CDF0BF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D0BC38-5136-47CA-836B-31C557C9A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3837B4A-4C19-4627-8F23-AFCA7A06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FB2BFD1-4BB9-457D-896F-467184F7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7D0FB80-51B6-49F9-BCE6-5AFB6205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D8CCD99-A93E-4324-A433-0D850F86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593D3F2-D387-4F94-A0C3-85D0E6A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A32355C-C5F5-414F-8BB4-1C684C29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D4E861E3-3C89-4223-A1EE-1EC7063B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F0A05F66-27C9-49A3-A183-66F6148F9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7AAE914-D516-45F0-8808-CAB73D48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FEAEF65-C1DD-4203-A6F6-D931FF96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76B02A-4C2F-4AA0-8BBE-A0E030254B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3350" y="1654175"/>
            <a:ext cx="4818063" cy="273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00B171-CC25-4A83-8EAE-66E32F07F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2656" y="6015149"/>
            <a:ext cx="1786688" cy="55905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688AE1D-D73F-4827-AD38-81C08F027A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035117"/>
            <a:ext cx="5468937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feature title with an image to the right.</a:t>
            </a:r>
            <a:endParaRPr lang="en-GB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F555ED5-C46B-4A55-A802-8425BBC186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457813"/>
            <a:ext cx="5468938" cy="125069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You may also add a short description here if required. Note that in most instances, a title should be enough.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9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A28714-3745-43B4-A2DD-21359DBB8B4F}"/>
              </a:ext>
            </a:extLst>
          </p:cNvPr>
          <p:cNvGrpSpPr>
            <a:grpSpLocks/>
          </p:cNvGrpSpPr>
          <p:nvPr userDrawn="1"/>
        </p:nvGrpSpPr>
        <p:grpSpPr>
          <a:xfrm>
            <a:off x="6254979" y="1411604"/>
            <a:ext cx="5275030" cy="4296907"/>
            <a:chOff x="4300539" y="1984376"/>
            <a:chExt cx="3589338" cy="28908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878208-F345-4722-8793-EFBC26A1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9B993A2-151F-46BE-80FE-FD4CDF0BF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D0BC38-5136-47CA-836B-31C557C9A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3837B4A-4C19-4627-8F23-AFCA7A06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FB2BFD1-4BB9-457D-896F-467184F7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7D0FB80-51B6-49F9-BCE6-5AFB6205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D8CCD99-A93E-4324-A433-0D850F86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593D3F2-D387-4F94-A0C3-85D0E6A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A32355C-C5F5-414F-8BB4-1C684C29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D4E861E3-3C89-4223-A1EE-1EC7063B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F0A05F66-27C9-49A3-A183-66F6148F9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7AAE914-D516-45F0-8808-CAB73D48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FEAEF65-C1DD-4203-A6F6-D931FF96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 Ligh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76B02A-4C2F-4AA0-8BBE-A0E030254B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3350" y="1654175"/>
            <a:ext cx="4818063" cy="273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93A4F44-0428-4D20-BE14-FC7AEF868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2656" y="6015149"/>
            <a:ext cx="1786688" cy="55905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41B3A8B-5CF5-4555-BEF9-C98B2A489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035117"/>
            <a:ext cx="5468937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This is a feature title with an image to the right.</a:t>
            </a:r>
            <a:endParaRPr lang="en-GB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308998D-244A-4E4F-836C-C702242FEC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457813"/>
            <a:ext cx="5468938" cy="125069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You may also add a short description here if required. Note that in most instances, a title should be enough.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28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HO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6686A-C5A3-4D34-AA92-CC0A576C93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6957" y="6448653"/>
            <a:ext cx="44631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B15A0A-E701-4C40-81B6-34DDAA5B5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8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Roneo Corner- Gateway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274" y="305368"/>
            <a:ext cx="76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956618-1001-45E2-8A7A-8E191099A4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303421"/>
            <a:ext cx="10429875" cy="2595396"/>
          </a:xfrm>
        </p:spPr>
        <p:txBody>
          <a:bodyPr anchor="b">
            <a:normAutofit/>
          </a:bodyPr>
          <a:lstStyle>
            <a:lvl1pPr algn="ctr">
              <a:defRPr sz="72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Presentation title here.</a:t>
            </a:r>
            <a:br>
              <a:rPr lang="en-US"/>
            </a:br>
            <a:r>
              <a:rPr lang="en-US"/>
              <a:t>Some titles are longer.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AF0443-D3FA-42BF-9EBF-9D2C4FC534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00" y="3898817"/>
            <a:ext cx="10439400" cy="440270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M3 User Group   |   03 December 2019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09A8242-6538-4778-B80E-AA551C3A8C73}"/>
              </a:ext>
            </a:extLst>
          </p:cNvPr>
          <p:cNvSpPr txBox="1">
            <a:spLocks/>
          </p:cNvSpPr>
          <p:nvPr userDrawn="1"/>
        </p:nvSpPr>
        <p:spPr>
          <a:xfrm>
            <a:off x="4771101" y="4769203"/>
            <a:ext cx="2640272" cy="27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Presenters and chair</a:t>
            </a:r>
            <a:endParaRPr lang="en-GB" sz="16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B609EE-7823-4F5F-9A0A-8BFCDF113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039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A4110E01-AC11-4C5E-99DB-F61AFBEF9D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7723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614A5BBC-A2D2-44A7-9071-7EB2E4E0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9462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5A25396-3118-4ECD-B872-2D2FE8D6EE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1407" y="508031"/>
            <a:ext cx="2458800" cy="7693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E939A-C32E-468A-BE13-67C8F10F19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747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1A403E-14E0-4D96-ACDE-6DBCCD58DB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53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010AC7A-58F0-4746-8A79-C4FE1E9A02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559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06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956618-1001-45E2-8A7A-8E191099A4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303421"/>
            <a:ext cx="10429875" cy="2595396"/>
          </a:xfrm>
        </p:spPr>
        <p:txBody>
          <a:bodyPr anchor="b">
            <a:normAutofit/>
          </a:bodyPr>
          <a:lstStyle>
            <a:lvl1pPr algn="ctr">
              <a:defRPr sz="72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Presentation title here.</a:t>
            </a:r>
            <a:br>
              <a:rPr lang="en-US"/>
            </a:br>
            <a:r>
              <a:rPr lang="en-US"/>
              <a:t>Some titles are longer.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AF0443-D3FA-42BF-9EBF-9D2C4FC534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00" y="3898817"/>
            <a:ext cx="10439400" cy="4230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M3 User Group   |   03 December 2019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09A8242-6538-4778-B80E-AA551C3A8C73}"/>
              </a:ext>
            </a:extLst>
          </p:cNvPr>
          <p:cNvSpPr txBox="1">
            <a:spLocks/>
          </p:cNvSpPr>
          <p:nvPr userDrawn="1"/>
        </p:nvSpPr>
        <p:spPr>
          <a:xfrm>
            <a:off x="4771101" y="4769203"/>
            <a:ext cx="2640272" cy="27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Presenters and chair</a:t>
            </a:r>
            <a:endParaRPr lang="en-GB" sz="16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B609EE-7823-4F5F-9A0A-8BFCDF113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039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A4110E01-AC11-4C5E-99DB-F61AFBEF9D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7723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614A5BBC-A2D2-44A7-9071-7EB2E4E0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9462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F14BDC-3C05-47AD-ACEE-834DD6C3BA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1407" y="508031"/>
            <a:ext cx="2458800" cy="76936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81ECB2-8CED-4360-9175-2E91CFD10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747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8500CF-1060-42A0-8DC7-40FA85C78C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53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31A7D0F-D8B3-4797-915D-0D4E036DC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559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29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956618-1001-45E2-8A7A-8E191099A4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303421"/>
            <a:ext cx="10429875" cy="2595396"/>
          </a:xfrm>
        </p:spPr>
        <p:txBody>
          <a:bodyPr anchor="b">
            <a:normAutofit/>
          </a:bodyPr>
          <a:lstStyle>
            <a:lvl1pPr algn="ctr">
              <a:defRPr sz="72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Presentation title here.</a:t>
            </a:r>
            <a:br>
              <a:rPr lang="en-US"/>
            </a:br>
            <a:r>
              <a:rPr lang="en-US"/>
              <a:t>Some titles are longer.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AF0443-D3FA-42BF-9EBF-9D2C4FC534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00" y="3898817"/>
            <a:ext cx="10439400" cy="47477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M3 User Group   |   03 December 2019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09A8242-6538-4778-B80E-AA551C3A8C73}"/>
              </a:ext>
            </a:extLst>
          </p:cNvPr>
          <p:cNvSpPr txBox="1">
            <a:spLocks/>
          </p:cNvSpPr>
          <p:nvPr userDrawn="1"/>
        </p:nvSpPr>
        <p:spPr>
          <a:xfrm>
            <a:off x="4771101" y="4769203"/>
            <a:ext cx="2640272" cy="27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Presenters and chair</a:t>
            </a:r>
            <a:endParaRPr lang="en-GB" sz="1600" b="1">
              <a:solidFill>
                <a:srgbClr val="172B4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B609EE-7823-4F5F-9A0A-8BFCDF113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039" y="5250453"/>
            <a:ext cx="810371" cy="814165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rgbClr val="172B46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A4110E01-AC11-4C5E-99DB-F61AFBEF9D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7723" y="5250453"/>
            <a:ext cx="810371" cy="814165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rgbClr val="172B46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614A5BBC-A2D2-44A7-9071-7EB2E4E0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9462" y="5250453"/>
            <a:ext cx="810371" cy="814165"/>
          </a:xfrm>
          <a:prstGeom prst="flowChartConnector">
            <a:avLst/>
          </a:prstGeo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rgbClr val="172B46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DBB858-C19D-41CD-8BAF-0681ECA07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2266" y="512424"/>
            <a:ext cx="2457941" cy="769093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8D05E10-2C50-4AD6-8AA3-68173D3BD6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747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55FF91B-72D2-45F9-A158-B3914445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53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76C7003-74C6-4970-A064-6EBDACB194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559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Speaker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5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343030"/>
            <a:ext cx="9753600" cy="30098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Some section will not need anything more than a title.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0980B5-8B8D-4C13-AD92-0FA2FA809B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423066"/>
            <a:ext cx="9753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Note: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F19992-B615-41AC-87F2-1EAE698BE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6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343030"/>
            <a:ext cx="9753600" cy="300989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Some section will not need anything more than a title.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A07712-D1EF-4413-B45D-D4F84F634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423066"/>
            <a:ext cx="9753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Note: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ECC512-1B07-406C-846B-B547A37EB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9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343030"/>
            <a:ext cx="9753600" cy="300989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Some section will not need anything more than a title.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96189-F55D-42E8-A9C1-4170E74F3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1" y="423066"/>
            <a:ext cx="9753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Note:</a:t>
            </a: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605C20-5249-4971-A01A-103E9E1F7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D80D4-05AC-410F-9A72-3BD6DF7B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F5700-6B05-4B71-9A10-05D8F2C6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13D6-D620-4625-A49E-0A5388C7E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22A3-7796-4D8E-8CE6-EA0CA2508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4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5" r:id="rId4"/>
    <p:sldLayoutId id="2147483665" r:id="rId5"/>
    <p:sldLayoutId id="2147483666" r:id="rId6"/>
    <p:sldLayoutId id="2147483671" r:id="rId7"/>
    <p:sldLayoutId id="2147483672" r:id="rId8"/>
    <p:sldLayoutId id="2147483670" r:id="rId9"/>
    <p:sldLayoutId id="2147483680" r:id="rId10"/>
    <p:sldLayoutId id="2147483679" r:id="rId11"/>
    <p:sldLayoutId id="2147483678" r:id="rId12"/>
    <p:sldLayoutId id="2147483677" r:id="rId13"/>
    <p:sldLayoutId id="2147483675" r:id="rId14"/>
    <p:sldLayoutId id="2147483676" r:id="rId15"/>
    <p:sldLayoutId id="2147483681" r:id="rId16"/>
    <p:sldLayoutId id="2147483682" r:id="rId17"/>
    <p:sldLayoutId id="2147483683" r:id="rId18"/>
    <p:sldLayoutId id="2147483690" r:id="rId19"/>
    <p:sldLayoutId id="2147483691" r:id="rId20"/>
    <p:sldLayoutId id="2147483692" r:id="rId21"/>
    <p:sldLayoutId id="2147483673" r:id="rId22"/>
    <p:sldLayoutId id="2147483688" r:id="rId23"/>
    <p:sldLayoutId id="2147483689" r:id="rId24"/>
    <p:sldLayoutId id="2147483694" r:id="rId25"/>
    <p:sldLayoutId id="2147483695" r:id="rId26"/>
    <p:sldLayoutId id="2147483700" r:id="rId27"/>
    <p:sldLayoutId id="2147483699" r:id="rId28"/>
    <p:sldLayoutId id="2147483693" r:id="rId29"/>
    <p:sldLayoutId id="2147483696" r:id="rId30"/>
    <p:sldLayoutId id="2147483697" r:id="rId31"/>
    <p:sldLayoutId id="2147483698" r:id="rId32"/>
    <p:sldLayoutId id="2147483701" r:id="rId33"/>
    <p:sldLayoutId id="2147483702" r:id="rId3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172B46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Clr>
          <a:srgbClr val="172B46"/>
        </a:buClr>
        <a:buSzPct val="120000"/>
        <a:buFont typeface="Arial" panose="020B0604020202020204" pitchFamily="34" charset="0"/>
        <a:buChar char="•"/>
        <a:defRPr sz="3600" b="1" kern="1200">
          <a:solidFill>
            <a:srgbClr val="172B46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0573-2CFA-4BF1-AB92-CF0F8A681CF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7086" y="516895"/>
            <a:ext cx="10897827" cy="2253815"/>
          </a:xfrm>
        </p:spPr>
        <p:txBody>
          <a:bodyPr anchor="b">
            <a:noAutofit/>
          </a:bodyPr>
          <a:lstStyle/>
          <a:p>
            <a:pPr algn="ctr"/>
            <a:r>
              <a:rPr lang="en-US" sz="5000" b="0" dirty="0" err="1">
                <a:latin typeface="Roboto Black" panose="02000000000000000000" pitchFamily="2" charset="0"/>
                <a:ea typeface="Roboto Black" panose="02000000000000000000" pitchFamily="2" charset="0"/>
              </a:rPr>
              <a:t>Pamwin</a:t>
            </a:r>
            <a:r>
              <a:rPr lang="en-US" sz="5000" b="0" dirty="0">
                <a:latin typeface="Roboto Black" panose="02000000000000000000" pitchFamily="2" charset="0"/>
                <a:ea typeface="Roboto Black" panose="02000000000000000000" pitchFamily="2" charset="0"/>
              </a:rPr>
              <a:t> 4 the story so far….</a:t>
            </a:r>
            <a:endParaRPr lang="en-GB" sz="5000" b="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64AC573-A349-4C4D-ACDE-DD096BB2124E}"/>
              </a:ext>
            </a:extLst>
          </p:cNvPr>
          <p:cNvSpPr txBox="1">
            <a:spLocks/>
          </p:cNvSpPr>
          <p:nvPr/>
        </p:nvSpPr>
        <p:spPr>
          <a:xfrm>
            <a:off x="2578238" y="4365547"/>
            <a:ext cx="4684378" cy="7189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2100" b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Sundeep Heer</a:t>
            </a:r>
          </a:p>
          <a:p>
            <a:pPr algn="r">
              <a:lnSpc>
                <a:spcPct val="150000"/>
              </a:lnSpc>
            </a:pPr>
            <a:r>
              <a:rPr lang="en-US" sz="1800" b="0" dirty="0"/>
              <a:t>Head of Consultancy | M3</a:t>
            </a:r>
          </a:p>
          <a:p>
            <a:pPr algn="r"/>
            <a:endParaRPr lang="en-GB" sz="32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DF9ECE-8856-8DA8-298E-3F0B1E159D26}"/>
              </a:ext>
            </a:extLst>
          </p:cNvPr>
          <p:cNvSpPr/>
          <p:nvPr/>
        </p:nvSpPr>
        <p:spPr>
          <a:xfrm>
            <a:off x="4828818" y="6228450"/>
            <a:ext cx="1686692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m3h.co.uk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960455E-2D55-A10D-AFD2-92D60F92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1041" y="6213062"/>
            <a:ext cx="307777" cy="3077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BEF728-5472-1E12-8A64-B6511BBD188F}"/>
              </a:ext>
            </a:extLst>
          </p:cNvPr>
          <p:cNvSpPr/>
          <p:nvPr/>
        </p:nvSpPr>
        <p:spPr>
          <a:xfrm>
            <a:off x="6649998" y="6228450"/>
            <a:ext cx="2005224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020 8274 4000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9A27975-AA56-7F17-6546-C0A4A697F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5559" y="6186400"/>
            <a:ext cx="361099" cy="3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Summary / Lessons learnt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38" y="176669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Georgia"/>
              </a:rPr>
              <a:t>Users are happy with the speed and the new look of Pamwin.</a:t>
            </a:r>
          </a:p>
          <a:p>
            <a:r>
              <a:rPr lang="en-GB" sz="2000" dirty="0">
                <a:latin typeface="Georgia"/>
              </a:rPr>
              <a:t>Considering the challenges we faced before and after go-live, we believe the process was managed well and that M3 provided the support to ensure they met our expectations.</a:t>
            </a:r>
          </a:p>
          <a:p>
            <a:r>
              <a:rPr lang="en-GB" sz="2000" dirty="0">
                <a:latin typeface="Georgia"/>
              </a:rPr>
              <a:t>There were challenges around testing and users getting used to the new interface.</a:t>
            </a:r>
          </a:p>
          <a:p>
            <a:r>
              <a:rPr lang="en-GB" sz="2000" dirty="0">
                <a:latin typeface="Georgia"/>
              </a:rPr>
              <a:t>We are currently testing the drawdown function which helps minimise tenures and reduce interest on a scheme. </a:t>
            </a:r>
          </a:p>
          <a:p>
            <a:r>
              <a:rPr lang="en-GB" sz="2000" dirty="0">
                <a:latin typeface="Georgia"/>
              </a:rPr>
              <a:t>Lessons </a:t>
            </a:r>
            <a:r>
              <a:rPr lang="en-GB" sz="2000">
                <a:latin typeface="Georgia"/>
              </a:rPr>
              <a:t>for M3</a:t>
            </a:r>
            <a:endParaRPr lang="en-GB" sz="2000" dirty="0">
              <a:latin typeface="Georgia"/>
            </a:endParaRPr>
          </a:p>
          <a:p>
            <a:endParaRPr lang="en-GB" sz="2000" dirty="0">
              <a:latin typeface="Georgia"/>
            </a:endParaRPr>
          </a:p>
          <a:p>
            <a:endParaRPr lang="en-GB" sz="2000" dirty="0">
              <a:latin typeface="Georgia"/>
            </a:endParaRPr>
          </a:p>
          <a:p>
            <a:pPr marL="0" lvl="0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/>
          </a:p>
          <a:p>
            <a:endParaRPr lang="en-GB" sz="2000" dirty="0">
              <a:latin typeface="Georgia"/>
            </a:endParaRPr>
          </a:p>
          <a:p>
            <a:pPr marL="0" lv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65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8401-36AB-46C3-A4BB-FC7F3EF9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Bromford’s Feedback	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C137-B1D2-4115-AE3B-8B650B9CDB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7221" y="415580"/>
            <a:ext cx="6121372" cy="584358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Build in prep time for templates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Testing was easier from a recent release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Created buzz from launch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Tech support for upgrade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6B7611-C14A-4A11-A3F4-4BEDB0CEB283}"/>
              </a:ext>
            </a:extLst>
          </p:cNvPr>
          <p:cNvCxnSpPr>
            <a:cxnSpLocks/>
          </p:cNvCxnSpPr>
          <p:nvPr/>
        </p:nvCxnSpPr>
        <p:spPr>
          <a:xfrm>
            <a:off x="819151" y="3642368"/>
            <a:ext cx="128587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541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8401-36AB-46C3-A4BB-FC7F3EF9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C137-B1D2-4115-AE3B-8B650B9CDB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8814" y="507207"/>
            <a:ext cx="6164035" cy="550794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Script improvements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Increase TPM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Reporting Fields </a:t>
            </a:r>
            <a:r>
              <a:rPr lang="en-US" sz="1400" dirty="0"/>
              <a:t>e.g. using End of Completion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We can’t test for everything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More testing on real life databases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GB" sz="3000" b="0" dirty="0"/>
          </a:p>
          <a:p>
            <a:pPr lvl="0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D1399D-CF65-4F4F-93E8-8E0E881AF334}"/>
              </a:ext>
            </a:extLst>
          </p:cNvPr>
          <p:cNvCxnSpPr>
            <a:cxnSpLocks/>
          </p:cNvCxnSpPr>
          <p:nvPr/>
        </p:nvCxnSpPr>
        <p:spPr>
          <a:xfrm>
            <a:off x="819151" y="3635974"/>
            <a:ext cx="128587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6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85A9-4B29-E6BC-C7C7-55C02FD0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93" y="504523"/>
            <a:ext cx="5553074" cy="3402363"/>
          </a:xfrm>
        </p:spPr>
        <p:txBody>
          <a:bodyPr/>
          <a:lstStyle/>
          <a:p>
            <a:r>
              <a:rPr lang="en-US" dirty="0"/>
              <a:t>Moving on…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CC4A4-B9AD-2F1E-275D-C45C128E6B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10893" y="816429"/>
            <a:ext cx="6223972" cy="5471658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More code reviews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Increase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dirty="0"/>
              <a:t>TPM Tests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dirty="0"/>
              <a:t>Non tech guides for releases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dirty="0"/>
              <a:t>Additional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dirty="0"/>
              <a:t>Weekly reviews during/post upgrade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dirty="0"/>
              <a:t>Creating support videos/memes</a:t>
            </a:r>
          </a:p>
        </p:txBody>
      </p:sp>
      <p:pic>
        <p:nvPicPr>
          <p:cNvPr id="4" name="Picture 3" descr="Colleagues celebrating">
            <a:extLst>
              <a:ext uri="{FF2B5EF4-FFF2-40B4-BE49-F238E27FC236}">
                <a16:creationId xmlns:a16="http://schemas.microsoft.com/office/drawing/2014/main" id="{F501E0EF-D83D-9ED9-E8FB-7F47C3F8F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3" y="1913096"/>
            <a:ext cx="4263376" cy="28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31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2B497A-9E22-4507-A4C6-09461E32725D}"/>
              </a:ext>
            </a:extLst>
          </p:cNvPr>
          <p:cNvCxnSpPr/>
          <p:nvPr/>
        </p:nvCxnSpPr>
        <p:spPr>
          <a:xfrm flipH="1" flipV="1">
            <a:off x="7228821" y="1654611"/>
            <a:ext cx="6311" cy="5874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66B7CD7-58C6-4AF3-8816-9EA6D16251D1}"/>
              </a:ext>
            </a:extLst>
          </p:cNvPr>
          <p:cNvSpPr txBox="1"/>
          <p:nvPr/>
        </p:nvSpPr>
        <p:spPr>
          <a:xfrm>
            <a:off x="7862871" y="1273584"/>
            <a:ext cx="3700933" cy="36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Dec 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016163-DDDE-426B-B9F7-4C4889926DB6}"/>
              </a:ext>
            </a:extLst>
          </p:cNvPr>
          <p:cNvSpPr txBox="1"/>
          <p:nvPr/>
        </p:nvSpPr>
        <p:spPr>
          <a:xfrm>
            <a:off x="7862872" y="3986374"/>
            <a:ext cx="3700933" cy="36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Jul 2023 – custom transaction fields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56C257-7D2A-48B1-9345-7AE90B20C6BE}"/>
              </a:ext>
            </a:extLst>
          </p:cNvPr>
          <p:cNvSpPr txBox="1"/>
          <p:nvPr/>
        </p:nvSpPr>
        <p:spPr>
          <a:xfrm>
            <a:off x="7862872" y="2558276"/>
            <a:ext cx="3707245" cy="36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Mar 2023  - bug fixes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1AE978-2DF3-4AC2-9D8E-0900C13B8BD5}"/>
              </a:ext>
            </a:extLst>
          </p:cNvPr>
          <p:cNvCxnSpPr/>
          <p:nvPr/>
        </p:nvCxnSpPr>
        <p:spPr>
          <a:xfrm flipH="1" flipV="1">
            <a:off x="7228821" y="3096322"/>
            <a:ext cx="6311" cy="5874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351F02-E8FA-4443-9AF7-457DFF055521}"/>
              </a:ext>
            </a:extLst>
          </p:cNvPr>
          <p:cNvCxnSpPr/>
          <p:nvPr/>
        </p:nvCxnSpPr>
        <p:spPr>
          <a:xfrm flipH="1" flipV="1">
            <a:off x="7228821" y="4581783"/>
            <a:ext cx="6311" cy="5874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F3669BE-3120-4B7C-87E7-2C25A2310958}"/>
              </a:ext>
            </a:extLst>
          </p:cNvPr>
          <p:cNvSpPr txBox="1"/>
          <p:nvPr/>
        </p:nvSpPr>
        <p:spPr>
          <a:xfrm>
            <a:off x="7862871" y="5504337"/>
            <a:ext cx="3700933" cy="660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Coming Soon – unit handover dates pre approval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CC25042-EE8F-428A-8D86-9742EE9A7077}"/>
              </a:ext>
            </a:extLst>
          </p:cNvPr>
          <p:cNvCxnSpPr/>
          <p:nvPr/>
        </p:nvCxnSpPr>
        <p:spPr>
          <a:xfrm flipH="1" flipV="1">
            <a:off x="7228821" y="6004020"/>
            <a:ext cx="6311" cy="85689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AC594202-A620-4BC8-9715-AEA13F4B7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46" y="8606994"/>
            <a:ext cx="4348914" cy="246917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4201AA3-27E8-41F4-B823-14D1388411E2}"/>
              </a:ext>
            </a:extLst>
          </p:cNvPr>
          <p:cNvSpPr txBox="1">
            <a:spLocks/>
          </p:cNvSpPr>
          <p:nvPr/>
        </p:nvSpPr>
        <p:spPr>
          <a:xfrm>
            <a:off x="723901" y="842852"/>
            <a:ext cx="5553074" cy="19244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dirty="0" err="1"/>
              <a:t>Pamwin</a:t>
            </a:r>
            <a:r>
              <a:rPr lang="en-US" dirty="0"/>
              <a:t> 4</a:t>
            </a:r>
            <a:endParaRPr lang="en-GB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2A013F-CCAE-4343-B447-9B01C58A975B}"/>
              </a:ext>
            </a:extLst>
          </p:cNvPr>
          <p:cNvCxnSpPr>
            <a:cxnSpLocks/>
          </p:cNvCxnSpPr>
          <p:nvPr/>
        </p:nvCxnSpPr>
        <p:spPr>
          <a:xfrm>
            <a:off x="803275" y="2759481"/>
            <a:ext cx="1285875" cy="0"/>
          </a:xfrm>
          <a:prstGeom prst="line">
            <a:avLst/>
          </a:prstGeom>
          <a:ln w="63500">
            <a:solidFill>
              <a:srgbClr val="172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F3E5FFCD-5415-4BA5-A55A-DFA329EEA96B}"/>
              </a:ext>
            </a:extLst>
          </p:cNvPr>
          <p:cNvSpPr txBox="1">
            <a:spLocks/>
          </p:cNvSpPr>
          <p:nvPr/>
        </p:nvSpPr>
        <p:spPr>
          <a:xfrm>
            <a:off x="7862871" y="858618"/>
            <a:ext cx="1721999" cy="682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None/>
              <a:defRPr sz="2000" b="0" kern="1200" spc="3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4.0.0.0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A3950D32-EF1D-48F4-8980-F938FDB954D4}"/>
              </a:ext>
            </a:extLst>
          </p:cNvPr>
          <p:cNvSpPr txBox="1">
            <a:spLocks/>
          </p:cNvSpPr>
          <p:nvPr/>
        </p:nvSpPr>
        <p:spPr>
          <a:xfrm>
            <a:off x="7862872" y="2150264"/>
            <a:ext cx="2824178" cy="411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None/>
              <a:defRPr sz="2000" b="0" kern="1200" spc="3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  <a:r>
              <a:rPr lang="en-GB" dirty="0"/>
              <a:t>.0.0.1</a:t>
            </a:r>
            <a:endParaRPr lang="en-GB" b="1" dirty="0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81A08D4D-5837-4DED-8A66-4F240A20F9B4}"/>
              </a:ext>
            </a:extLst>
          </p:cNvPr>
          <p:cNvSpPr txBox="1">
            <a:spLocks/>
          </p:cNvSpPr>
          <p:nvPr/>
        </p:nvSpPr>
        <p:spPr>
          <a:xfrm>
            <a:off x="7862872" y="5068357"/>
            <a:ext cx="1219200" cy="4111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None/>
              <a:defRPr sz="2000" b="0" kern="1200" spc="3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4.0.2.0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C5A73045-5542-4479-A6BF-7D5F629AD2DE}"/>
              </a:ext>
            </a:extLst>
          </p:cNvPr>
          <p:cNvSpPr txBox="1">
            <a:spLocks/>
          </p:cNvSpPr>
          <p:nvPr/>
        </p:nvSpPr>
        <p:spPr>
          <a:xfrm>
            <a:off x="7862871" y="3580921"/>
            <a:ext cx="1219200" cy="4111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None/>
              <a:defRPr sz="2000" b="0" kern="1200" spc="3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4.0.1.0</a:t>
            </a:r>
          </a:p>
        </p:txBody>
      </p:sp>
      <p:pic>
        <p:nvPicPr>
          <p:cNvPr id="3" name="Graphic 2" descr="Tools with solid fill">
            <a:extLst>
              <a:ext uri="{FF2B5EF4-FFF2-40B4-BE49-F238E27FC236}">
                <a16:creationId xmlns:a16="http://schemas.microsoft.com/office/drawing/2014/main" id="{B16A2A78-899E-8A63-5839-EFEDAA8EF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0221" y="3870293"/>
            <a:ext cx="457200" cy="457200"/>
          </a:xfrm>
          <a:prstGeom prst="rect">
            <a:avLst/>
          </a:prstGeom>
        </p:spPr>
      </p:pic>
      <p:pic>
        <p:nvPicPr>
          <p:cNvPr id="5" name="Graphic 4" descr="Adhesive Bandage outline">
            <a:extLst>
              <a:ext uri="{FF2B5EF4-FFF2-40B4-BE49-F238E27FC236}">
                <a16:creationId xmlns:a16="http://schemas.microsoft.com/office/drawing/2014/main" id="{E981293E-DE62-F5E6-073B-E57EA672A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0221" y="2344419"/>
            <a:ext cx="607585" cy="607585"/>
          </a:xfrm>
          <a:prstGeom prst="rect">
            <a:avLst/>
          </a:prstGeom>
        </p:spPr>
      </p:pic>
      <p:pic>
        <p:nvPicPr>
          <p:cNvPr id="7" name="Graphic 6" descr="Workflow with solid fill">
            <a:extLst>
              <a:ext uri="{FF2B5EF4-FFF2-40B4-BE49-F238E27FC236}">
                <a16:creationId xmlns:a16="http://schemas.microsoft.com/office/drawing/2014/main" id="{8B63CDC6-6A40-3527-CA86-8DB4E40B1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0857" y="5214722"/>
            <a:ext cx="675927" cy="675927"/>
          </a:xfrm>
          <a:prstGeom prst="rect">
            <a:avLst/>
          </a:prstGeom>
        </p:spPr>
      </p:pic>
      <p:pic>
        <p:nvPicPr>
          <p:cNvPr id="9" name="Graphic 8" descr="Clapping hands with solid fill">
            <a:extLst>
              <a:ext uri="{FF2B5EF4-FFF2-40B4-BE49-F238E27FC236}">
                <a16:creationId xmlns:a16="http://schemas.microsoft.com/office/drawing/2014/main" id="{0E5072F0-51A1-0825-8673-1D01F5C18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90857" y="707713"/>
            <a:ext cx="718417" cy="718417"/>
          </a:xfrm>
          <a:prstGeom prst="rect">
            <a:avLst/>
          </a:prstGeom>
        </p:spPr>
      </p:pic>
      <p:pic>
        <p:nvPicPr>
          <p:cNvPr id="4" name="Picture 3" descr="A slice of rainbow cake with a number one candle">
            <a:extLst>
              <a:ext uri="{FF2B5EF4-FFF2-40B4-BE49-F238E27FC236}">
                <a16:creationId xmlns:a16="http://schemas.microsoft.com/office/drawing/2014/main" id="{B050FE7E-0EAC-7F60-4322-EE7443441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9" y="1895142"/>
            <a:ext cx="4945712" cy="35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F63C-F57B-C3B5-2A2C-082825AD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using it?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298B-1F20-CB07-2FDF-78F567B05A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9021" y="369435"/>
            <a:ext cx="5413375" cy="634977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Clarion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Anchor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Wales &amp; West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Fairhive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Hyde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Regenda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Bromford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Knight Frank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Coop Ireland</a:t>
            </a:r>
            <a:endParaRPr lang="en-GB" dirty="0"/>
          </a:p>
        </p:txBody>
      </p:sp>
      <p:pic>
        <p:nvPicPr>
          <p:cNvPr id="5" name="Picture 4" descr="People celebrating">
            <a:extLst>
              <a:ext uri="{FF2B5EF4-FFF2-40B4-BE49-F238E27FC236}">
                <a16:creationId xmlns:a16="http://schemas.microsoft.com/office/drawing/2014/main" id="{B2054093-0C03-6DA4-71DD-3EAAD8825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2" y="1853888"/>
            <a:ext cx="5553073" cy="36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8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8401-36AB-46C3-A4BB-FC7F3EF9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 do?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C137-B1D2-4115-AE3B-8B650B9CDB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7221" y="415580"/>
            <a:ext cx="6121372" cy="584358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Update Templates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Testing, Testing,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Demo/Training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Consider new features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6B7611-C14A-4A11-A3F4-4BEDB0CEB283}"/>
              </a:ext>
            </a:extLst>
          </p:cNvPr>
          <p:cNvCxnSpPr>
            <a:cxnSpLocks/>
          </p:cNvCxnSpPr>
          <p:nvPr/>
        </p:nvCxnSpPr>
        <p:spPr>
          <a:xfrm>
            <a:off x="819151" y="3642368"/>
            <a:ext cx="128587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17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9AAB-D700-DDDB-E3EF-A9C64D31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do?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635AD-C16B-A8F4-0320-6DB6283D36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1265" y="669227"/>
            <a:ext cx="6047296" cy="571817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Audit system/processes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Planning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Testing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Training/Demos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Upgrading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Post Upgrade Hyper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53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6101" y="1888016"/>
            <a:ext cx="53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50" dirty="0">
                <a:solidFill>
                  <a:srgbClr val="FFFFFF"/>
                </a:solidFill>
                <a:latin typeface="Georgia" panose="02040502050405020303" pitchFamily="18" charset="0"/>
              </a:rPr>
              <a:t>P</a:t>
            </a:r>
            <a:r>
              <a:rPr lang="en-GB" sz="3200" spc="-150" dirty="0" err="1">
                <a:solidFill>
                  <a:srgbClr val="FFFFFF"/>
                </a:solidFill>
                <a:latin typeface="Georgia" panose="02040502050405020303" pitchFamily="18" charset="0"/>
              </a:rPr>
              <a:t>amwin</a:t>
            </a:r>
            <a:r>
              <a:rPr lang="en-GB" sz="3200" spc="-150" dirty="0">
                <a:solidFill>
                  <a:srgbClr val="FFFFFF"/>
                </a:solidFill>
                <a:latin typeface="Georgia" panose="02040502050405020303" pitchFamily="18" charset="0"/>
              </a:rPr>
              <a:t> 4.0 Presentation</a:t>
            </a:r>
            <a:endParaRPr kumimoji="0" lang="en-GB" sz="3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119" y="2031250"/>
            <a:ext cx="1714095" cy="2557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885100"/>
            <a:ext cx="537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50" dirty="0">
                <a:solidFill>
                  <a:srgbClr val="FFFFFF"/>
                </a:solidFill>
                <a:latin typeface="Georgia" panose="02040502050405020303" pitchFamily="18" charset="0"/>
              </a:rPr>
              <a:t>December </a:t>
            </a:r>
            <a:r>
              <a:rPr kumimoji="0" lang="en-GB" sz="2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2023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B15A0A-E701-4C40-81B6-34DDAA5B5F3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2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</a:t>
            </a:r>
            <a:r>
              <a:rPr lang="en-GB" dirty="0" err="1">
                <a:latin typeface="Georgia" panose="02040502050405020303" pitchFamily="18" charset="0"/>
              </a:rPr>
              <a:t>larion</a:t>
            </a:r>
            <a:r>
              <a:rPr lang="en-GB" dirty="0">
                <a:latin typeface="Georgia" panose="02040502050405020303" pitchFamily="18" charset="0"/>
              </a:rPr>
              <a:t> and Pamwin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38" y="176669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Georgia"/>
              </a:rPr>
              <a:t>Clarion decided to upgrade from 3.2.01 back in early 2022</a:t>
            </a:r>
          </a:p>
          <a:p>
            <a:r>
              <a:rPr lang="en-GB" sz="2000" dirty="0">
                <a:latin typeface="Georgia"/>
              </a:rPr>
              <a:t>The main function of 4.0 that we were looking forward to were the improved speed and the ability to use the unit handover and unit drawdown functionality.</a:t>
            </a:r>
          </a:p>
          <a:p>
            <a:r>
              <a:rPr lang="en-GB" sz="2000" dirty="0">
                <a:latin typeface="Georgia"/>
              </a:rPr>
              <a:t>The interface of the upgrade also looked to be a lot more aesthetic as the colour and the layout had been changed and updated significantly.</a:t>
            </a:r>
          </a:p>
          <a:p>
            <a:r>
              <a:rPr lang="en-GB" sz="2000" dirty="0">
                <a:latin typeface="Georgia"/>
              </a:rPr>
              <a:t>4.0 would also facilitate enhanced reporting giving us more flexibility in the programme suite report.</a:t>
            </a:r>
          </a:p>
          <a:p>
            <a:pPr marL="0" lv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36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Challenges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38" y="1766691"/>
            <a:ext cx="10515600" cy="43513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GB" sz="2000" dirty="0">
                <a:latin typeface="Georgia"/>
              </a:rPr>
              <a:t>Initially planned to go live in July 2022, but due to a few teething issues, such as a delayed release of 4.0 and further time needed for testing, this was pushed back to July 2023.</a:t>
            </a:r>
          </a:p>
          <a:p>
            <a:r>
              <a:rPr lang="en-GB" sz="2000" dirty="0">
                <a:latin typeface="Georgia"/>
              </a:rPr>
              <a:t>Internal testing required a lot of resources as we had to compare all aspects of the appraisal between the two databases such as cashflow, reporting, KPI’s and revenue income on multiple projects.</a:t>
            </a:r>
          </a:p>
          <a:p>
            <a:r>
              <a:rPr lang="en-GB" sz="2000" dirty="0">
                <a:latin typeface="Georgia"/>
              </a:rPr>
              <a:t>We faced a few issues with reporting, which M3 helped to resolve. This includes the data views of the PRM.</a:t>
            </a:r>
            <a:endParaRPr lang="en-GB" sz="2000" dirty="0">
              <a:solidFill>
                <a:srgbClr val="FF0000"/>
              </a:solidFill>
              <a:latin typeface="Georgia"/>
            </a:endParaRPr>
          </a:p>
          <a:p>
            <a:r>
              <a:rPr lang="en-GB" sz="2000" dirty="0">
                <a:latin typeface="Georgia"/>
              </a:rPr>
              <a:t>Users initially struggled to get used to some of the new requirements in 4.0 such as having zero-amount accounts having to total to  100% and using the new timetable page.</a:t>
            </a:r>
          </a:p>
          <a:p>
            <a:r>
              <a:rPr lang="en-GB" sz="2000" dirty="0">
                <a:latin typeface="Georgia"/>
              </a:rPr>
              <a:t>We encountered a few technical errors such as tenures not saving properly and accounts appearing to be mistimed – M3 managed to resolve these early on.</a:t>
            </a:r>
          </a:p>
          <a:p>
            <a:pPr marL="0" indent="0">
              <a:buNone/>
            </a:pPr>
            <a:endParaRPr lang="en-GB" sz="2000" dirty="0">
              <a:latin typeface="Georgia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53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What went well?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38" y="1766691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sz="2000" dirty="0">
                <a:latin typeface="Georgia"/>
              </a:rPr>
              <a:t>After upgrade, users did notice faster running speed when using Pamwin.</a:t>
            </a:r>
          </a:p>
          <a:p>
            <a:r>
              <a:rPr lang="en-GB" sz="2000" dirty="0">
                <a:latin typeface="Georgia"/>
              </a:rPr>
              <a:t>M3 promptly compared our databases and highlighted issues during the upgrade to ensure the data was imported efficiently.</a:t>
            </a:r>
          </a:p>
          <a:p>
            <a:r>
              <a:rPr lang="en-GB" sz="2000" dirty="0">
                <a:latin typeface="Georgia"/>
              </a:rPr>
              <a:t>M3 provided a dedicated consultant to help with issues and ensuring technical errors were dealt with as a priority.</a:t>
            </a:r>
          </a:p>
          <a:p>
            <a:r>
              <a:rPr lang="en-GB" sz="2000" dirty="0">
                <a:latin typeface="Georgia"/>
              </a:rPr>
              <a:t>We had superusers in each department on hand to support team members with using the new interface during the first few weeks.</a:t>
            </a:r>
          </a:p>
          <a:p>
            <a:r>
              <a:rPr lang="en-GB" sz="2000" dirty="0">
                <a:latin typeface="Georgia"/>
              </a:rPr>
              <a:t>The new reporting pack seems to be a lot more user – friendly and streamlined as it branches relevant data together.</a:t>
            </a:r>
          </a:p>
          <a:p>
            <a:r>
              <a:rPr lang="en-GB" sz="2000" dirty="0">
                <a:latin typeface="Georgia"/>
              </a:rPr>
              <a:t>M3 held demo sessions for Clarion to understand how to navigate through the new app.</a:t>
            </a:r>
          </a:p>
          <a:p>
            <a:endParaRPr lang="en-GB" sz="2000" dirty="0">
              <a:latin typeface="Georgia"/>
            </a:endParaRPr>
          </a:p>
          <a:p>
            <a:endParaRPr lang="en-GB" sz="2000" dirty="0">
              <a:latin typeface="Georgia"/>
            </a:endParaRPr>
          </a:p>
          <a:p>
            <a:pPr marL="0" lv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30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z="1600" dirty="0">
            <a:solidFill>
              <a:srgbClr val="172B46"/>
            </a:solidFill>
            <a:latin typeface="Roboto Light" panose="02000000000000000000" pitchFamily="2" charset="0"/>
            <a:ea typeface="Roboto Light" panose="02000000000000000000" pitchFamily="2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</Words>
  <Application>Microsoft Office PowerPoint</Application>
  <PresentationFormat>Widescreen</PresentationFormat>
  <Paragraphs>115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Roboto Medium</vt:lpstr>
      <vt:lpstr>Georgia</vt:lpstr>
      <vt:lpstr>Roboto Light</vt:lpstr>
      <vt:lpstr>Roboto Black</vt:lpstr>
      <vt:lpstr>Roboto</vt:lpstr>
      <vt:lpstr>Calibri</vt:lpstr>
      <vt:lpstr>Segoe UI</vt:lpstr>
      <vt:lpstr>DIN OT</vt:lpstr>
      <vt:lpstr>Calibri Light</vt:lpstr>
      <vt:lpstr>Office Theme</vt:lpstr>
      <vt:lpstr>Pamwin 4 the story so far….</vt:lpstr>
      <vt:lpstr>PowerPoint Presentation</vt:lpstr>
      <vt:lpstr>Who’s using it?</vt:lpstr>
      <vt:lpstr>What did you  do?</vt:lpstr>
      <vt:lpstr>What did we do?</vt:lpstr>
      <vt:lpstr>PowerPoint Presentation</vt:lpstr>
      <vt:lpstr>Clarion and Pamwin</vt:lpstr>
      <vt:lpstr>Challenges</vt:lpstr>
      <vt:lpstr>What went well?</vt:lpstr>
      <vt:lpstr>Summary / Lessons learnt</vt:lpstr>
      <vt:lpstr>Bromford’s Feedback </vt:lpstr>
      <vt:lpstr>Lessons Learned</vt:lpstr>
      <vt:lpstr>Moving on…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Jonathan Ramos</dc:creator>
  <cp:lastModifiedBy>Sundeep Heer</cp:lastModifiedBy>
  <cp:revision>10</cp:revision>
  <dcterms:created xsi:type="dcterms:W3CDTF">2019-10-25T12:10:47Z</dcterms:created>
  <dcterms:modified xsi:type="dcterms:W3CDTF">2023-12-06T21:49:10Z</dcterms:modified>
</cp:coreProperties>
</file>