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701" r:id="rId1"/>
  </p:sldMasterIdLst>
  <p:notesMasterIdLst>
    <p:notesMasterId r:id="rId10"/>
  </p:notesMasterIdLst>
  <p:handoutMasterIdLst>
    <p:handoutMasterId r:id="rId11"/>
  </p:handoutMasterIdLst>
  <p:sldIdLst>
    <p:sldId id="2721" r:id="rId2"/>
    <p:sldId id="2772" r:id="rId3"/>
    <p:sldId id="2769" r:id="rId4"/>
    <p:sldId id="2775" r:id="rId5"/>
    <p:sldId id="2776" r:id="rId6"/>
    <p:sldId id="2774" r:id="rId7"/>
    <p:sldId id="2709" r:id="rId8"/>
    <p:sldId id="2773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  <p:embeddedFont>
      <p:font typeface="Roboto Light" panose="020000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2C446-7F61-4E11-A9C3-56EC9F0D429C}" v="44" dt="2023-12-06T14:49:06.900"/>
    <p1510:client id="{09CBCE7C-620C-4680-B464-91BE7C747B53}" v="31" dt="2023-12-06T16:19:20.213"/>
    <p1510:client id="{650D8B35-9AFB-4582-9643-128D16C5D977}" v="21" dt="2023-12-06T14:51:36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>
        <p:guide orient="horz" pos="2319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8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9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6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6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 Craggs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1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 Craggs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3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BBE4-CFC1-4E97-B59B-DB43D22F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36D9-D518-48F8-B2C1-F24F0832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C7DB-13BD-48DE-BB82-BE90BF27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B31A-1370-4390-8E5E-8102320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BE2E-B842-4A32-9B0A-F81611B2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6C5B-14BE-491C-8D67-35CB2E18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064BC-42F6-4B76-A370-D3EBD12D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1F46-5C68-443A-8337-43C93A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6A6C-BFE9-47EF-9220-6483D3D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A222-AC3A-4259-B36E-7C89F03E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0FEFC-D37F-42E1-82B2-34207F681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CCAEE-710A-4FC3-AE77-913EF91E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83D1-D1E5-4CA4-95DE-E3E258CD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F3FA-5963-4A44-9BE3-38BDA6B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C88CD-97D3-4405-896E-50C1385E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289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DF0B-13B1-4E06-9EF7-981D71F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150-12F0-4200-964A-B7610DC7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2603-FB53-4B56-9724-735290C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57E8F-1A33-4649-ACC1-02B9481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09A6-7C64-4A74-B24F-7A0CAF80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0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list items,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AD9A-BFC5-4106-B015-DAD50D33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50DD-B044-413E-9371-5CF557F4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8F95-C260-4CA8-A8DD-3A48C86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7934-C536-4F71-9247-6D2DE723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0FF-3B9C-4BA0-B164-40FE0BB5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4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paragraphs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D158-460D-4062-B2D4-80989C2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9539-4E98-407C-B531-0D2AB4812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0967C-2FA0-4F2D-AD05-D430DBE2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2E84-B1EF-4FDE-B4AB-E4AE47C8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F62D-B2EA-41E4-B5B2-0838BE1C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53F6-D9B1-4785-A17B-3B26FD14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5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C378-874F-4871-AF4B-0D8CA840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F80A-9578-4731-B737-8152B99E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2219C-4E67-4FCF-8FD9-D4B50DE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5D4CE-6F1C-4C52-95E9-16663185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BC6F-2201-4A23-AC95-2854C8E3A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8F015-98F5-4E01-A7C3-03353C0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F00E5-7D1E-4B12-9878-94621F90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96A74-5E6D-4C10-ABD9-561D337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8E4-20B0-4BEA-A7B3-21B5E396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AE16-D75F-46F6-BEE7-04D1F7C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7A422-77F2-4A96-9128-65B5C462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AF4E-76C0-43C6-860A-5F8C386A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E6F9-5C45-41AE-86D8-77B0FA5A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1C494-A950-48F7-B329-BFA965A6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AA32-4928-4891-A965-3DE2096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478B-BCB6-4F44-9A8E-562C6B59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E00E-E9D2-41A0-812B-14087FA2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BAF4-5036-422F-ACE2-419C8634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F43A-56DF-4E8D-B3A0-7700EC94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5FBB-8DD5-4535-8DAD-495BF97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D834-55BF-48BA-9E34-BE77233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F9CA-7438-41D5-84DC-725E3DEA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F7A23-7B5B-4EDA-8A22-819F049D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A704-4819-4B2D-96ED-1CFC4FA2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F3AAA-15CC-48DF-B770-2F2C21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95FE-0DE1-4774-821B-BC88F78A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D97-1DB4-4FF0-A966-03E0982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8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30E82-222F-4C56-8DEF-98A379E0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97D29-1B2D-46D8-8E6A-5278C26E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6704-4413-43DD-9534-7BE63E98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F520-F8B6-4DF2-9545-54BA98DA6F1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9974-157A-4884-9AB1-DA2BBA1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3B10-F24E-4DDF-8240-78245803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667" r:id="rId15"/>
    <p:sldLayoutId id="2147483669" r:id="rId16"/>
    <p:sldLayoutId id="2147483655" r:id="rId17"/>
    <p:sldLayoutId id="2147483665" r:id="rId18"/>
    <p:sldLayoutId id="2147483666" r:id="rId19"/>
    <p:sldLayoutId id="2147483671" r:id="rId20"/>
    <p:sldLayoutId id="2147483672" r:id="rId21"/>
    <p:sldLayoutId id="2147483680" r:id="rId22"/>
    <p:sldLayoutId id="2147483679" r:id="rId23"/>
    <p:sldLayoutId id="2147483678" r:id="rId24"/>
    <p:sldLayoutId id="2147483677" r:id="rId25"/>
    <p:sldLayoutId id="2147483675" r:id="rId26"/>
    <p:sldLayoutId id="2147483676" r:id="rId27"/>
    <p:sldLayoutId id="2147483681" r:id="rId28"/>
    <p:sldLayoutId id="2147483682" r:id="rId29"/>
    <p:sldLayoutId id="2147483683" r:id="rId30"/>
    <p:sldLayoutId id="2147483690" r:id="rId31"/>
    <p:sldLayoutId id="2147483691" r:id="rId32"/>
    <p:sldLayoutId id="2147483673" r:id="rId33"/>
    <p:sldLayoutId id="2147483688" r:id="rId34"/>
    <p:sldLayoutId id="2147483689" r:id="rId35"/>
    <p:sldLayoutId id="2147483694" r:id="rId36"/>
    <p:sldLayoutId id="2147483700" r:id="rId37"/>
    <p:sldLayoutId id="2147483699" r:id="rId38"/>
    <p:sldLayoutId id="2147483693" r:id="rId39"/>
    <p:sldLayoutId id="2147483696" r:id="rId40"/>
    <p:sldLayoutId id="2147483697" r:id="rId41"/>
    <p:sldLayoutId id="2147483698" r:id="rId4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Pamwin</a:t>
            </a:r>
            <a:r>
              <a:rPr lang="en-US"/>
              <a:t> User Group</a:t>
            </a:r>
            <a:br>
              <a:rPr lang="en-US"/>
            </a:br>
            <a:r>
              <a:rPr lang="en-US"/>
              <a:t>Welcome!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48DF8-192C-BE1C-381C-9B3A4B35836D}"/>
              </a:ext>
            </a:extLst>
          </p:cNvPr>
          <p:cNvSpPr txBox="1"/>
          <p:nvPr/>
        </p:nvSpPr>
        <p:spPr>
          <a:xfrm>
            <a:off x="3444536" y="4234649"/>
            <a:ext cx="577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Paul Flowers – Managing Director, M3</a:t>
            </a:r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Welcome!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589" y="842963"/>
            <a:ext cx="7130299" cy="5843585"/>
          </a:xfrm>
        </p:spPr>
        <p:txBody>
          <a:bodyPr>
            <a:normAutofit/>
          </a:bodyPr>
          <a:lstStyle/>
          <a:p>
            <a:pPr lvl="1"/>
            <a:r>
              <a:rPr lang="en-GB" sz="3200" b="1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Who’s here from M3</a:t>
            </a:r>
          </a:p>
          <a:p>
            <a:pPr lvl="1"/>
            <a:r>
              <a:rPr lang="en-GB" sz="3200" b="1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Housekeeping</a:t>
            </a:r>
          </a:p>
          <a:p>
            <a:pPr lvl="1"/>
            <a:r>
              <a:rPr lang="en-GB" sz="3200" b="1"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Company News</a:t>
            </a:r>
          </a:p>
          <a:p>
            <a:pPr lvl="1"/>
            <a:r>
              <a:rPr lang="en-GB" sz="3200" b="1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Timetable for the day</a:t>
            </a:r>
          </a:p>
          <a:p>
            <a:pPr lvl="1"/>
            <a:endParaRPr lang="en-GB" sz="3200" b="1" kern="120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en-GB" sz="3600" b="1" kern="120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  <a:endParaRPr lang="en-GB" sz="2400" b="1" kern="120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2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M3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3931" y="1997060"/>
            <a:ext cx="2922154" cy="6573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200" b="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Sundeep Heer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D0027F-8581-4519-8D45-A3F73D1DB10D}"/>
              </a:ext>
            </a:extLst>
          </p:cNvPr>
          <p:cNvSpPr txBox="1">
            <a:spLocks/>
          </p:cNvSpPr>
          <p:nvPr/>
        </p:nvSpPr>
        <p:spPr>
          <a:xfrm>
            <a:off x="7748336" y="1339697"/>
            <a:ext cx="2509733" cy="6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Matt Snuggs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03A558-F4D1-5005-43AB-75F54EB4BD77}"/>
              </a:ext>
            </a:extLst>
          </p:cNvPr>
          <p:cNvSpPr txBox="1">
            <a:spLocks/>
          </p:cNvSpPr>
          <p:nvPr/>
        </p:nvSpPr>
        <p:spPr>
          <a:xfrm>
            <a:off x="4806061" y="2374077"/>
            <a:ext cx="3086188" cy="791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Jonny Sweetman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CBB37-C95D-09B1-2D3C-1C1142F6873E}"/>
              </a:ext>
            </a:extLst>
          </p:cNvPr>
          <p:cNvSpPr txBox="1">
            <a:spLocks/>
          </p:cNvSpPr>
          <p:nvPr/>
        </p:nvSpPr>
        <p:spPr>
          <a:xfrm>
            <a:off x="8363855" y="3311372"/>
            <a:ext cx="2796856" cy="774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3200">
                <a:latin typeface="Roboto Light"/>
                <a:ea typeface="Roboto Light"/>
                <a:cs typeface="Roboto Light"/>
              </a:rPr>
              <a:t>Debbie Northey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B676A-CA58-F707-410F-91C5E3D2797D}"/>
              </a:ext>
            </a:extLst>
          </p:cNvPr>
          <p:cNvSpPr txBox="1">
            <a:spLocks/>
          </p:cNvSpPr>
          <p:nvPr/>
        </p:nvSpPr>
        <p:spPr>
          <a:xfrm>
            <a:off x="913280" y="3167858"/>
            <a:ext cx="2509733" cy="6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Idris Olawale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C932E1-7FE2-8F00-797B-968813B175DD}"/>
              </a:ext>
            </a:extLst>
          </p:cNvPr>
          <p:cNvSpPr txBox="1">
            <a:spLocks/>
          </p:cNvSpPr>
          <p:nvPr/>
        </p:nvSpPr>
        <p:spPr>
          <a:xfrm>
            <a:off x="4805648" y="3388896"/>
            <a:ext cx="2830119" cy="87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Lorraine Boyle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167CE3-D870-327B-AB4B-8A0C49286C2E}"/>
              </a:ext>
            </a:extLst>
          </p:cNvPr>
          <p:cNvSpPr txBox="1">
            <a:spLocks/>
          </p:cNvSpPr>
          <p:nvPr/>
        </p:nvSpPr>
        <p:spPr>
          <a:xfrm>
            <a:off x="969774" y="4819505"/>
            <a:ext cx="2509733" cy="6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Jon Case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4B2DA2-0752-75E4-994B-0ACDDEAE424F}"/>
              </a:ext>
            </a:extLst>
          </p:cNvPr>
          <p:cNvSpPr txBox="1">
            <a:spLocks/>
          </p:cNvSpPr>
          <p:nvPr/>
        </p:nvSpPr>
        <p:spPr>
          <a:xfrm>
            <a:off x="4084818" y="945327"/>
            <a:ext cx="2922154" cy="6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Dawn Rush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C9BF15-8511-44E2-4472-7CFCA719EC28}"/>
              </a:ext>
            </a:extLst>
          </p:cNvPr>
          <p:cNvSpPr txBox="1">
            <a:spLocks/>
          </p:cNvSpPr>
          <p:nvPr/>
        </p:nvSpPr>
        <p:spPr>
          <a:xfrm>
            <a:off x="4156629" y="4491641"/>
            <a:ext cx="2922154" cy="65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3200">
                <a:latin typeface="Roboto Light"/>
                <a:ea typeface="Roboto Light"/>
                <a:cs typeface="Roboto Light"/>
              </a:rPr>
              <a:t>Nasreen Asaria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  <a:cs typeface="Roboto Ligh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6AF454-E766-4506-110B-3E6813CA7998}"/>
              </a:ext>
            </a:extLst>
          </p:cNvPr>
          <p:cNvSpPr txBox="1">
            <a:spLocks/>
          </p:cNvSpPr>
          <p:nvPr/>
        </p:nvSpPr>
        <p:spPr>
          <a:xfrm>
            <a:off x="2485424" y="5764526"/>
            <a:ext cx="2922154" cy="65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3200">
                <a:latin typeface="Roboto Light"/>
                <a:ea typeface="Roboto Light"/>
                <a:cs typeface="Roboto Light"/>
              </a:rPr>
              <a:t>Imogen Bowen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  <a:cs typeface="Roboto Ligh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6CC359-A0CC-B730-65B7-499A18B7A327}"/>
              </a:ext>
            </a:extLst>
          </p:cNvPr>
          <p:cNvSpPr txBox="1">
            <a:spLocks/>
          </p:cNvSpPr>
          <p:nvPr/>
        </p:nvSpPr>
        <p:spPr>
          <a:xfrm>
            <a:off x="8457658" y="2374076"/>
            <a:ext cx="2922154" cy="65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3200">
                <a:latin typeface="Roboto Light"/>
                <a:ea typeface="Roboto Light"/>
                <a:cs typeface="Roboto Light"/>
              </a:rPr>
              <a:t>Cheryl Campbell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7044D0-C03C-8821-B8BF-42A72D03E3B5}"/>
              </a:ext>
            </a:extLst>
          </p:cNvPr>
          <p:cNvSpPr txBox="1">
            <a:spLocks/>
          </p:cNvSpPr>
          <p:nvPr/>
        </p:nvSpPr>
        <p:spPr>
          <a:xfrm>
            <a:off x="8762173" y="4255212"/>
            <a:ext cx="2796856" cy="774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rgbClr val="172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3200">
                <a:latin typeface="Roboto Light"/>
                <a:ea typeface="Roboto Light"/>
                <a:cs typeface="Roboto Light"/>
              </a:rPr>
              <a:t>Ben Virgo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727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Housekeeping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589" y="842963"/>
            <a:ext cx="7130299" cy="5843585"/>
          </a:xfrm>
        </p:spPr>
        <p:txBody>
          <a:bodyPr>
            <a:normAutofit/>
          </a:bodyPr>
          <a:lstStyle/>
          <a:p>
            <a:pPr lvl="1"/>
            <a:r>
              <a:rPr lang="en-GB" sz="3200" b="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1.5 fire escapes</a:t>
            </a:r>
          </a:p>
          <a:p>
            <a:pPr lvl="1"/>
            <a:r>
              <a:rPr lang="en-GB" sz="320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Lunch</a:t>
            </a:r>
          </a:p>
          <a:p>
            <a:pPr lvl="1"/>
            <a:r>
              <a:rPr lang="en-GB" sz="3200" b="1">
                <a:latin typeface="Roboto Light" panose="02000000000000000000" pitchFamily="2" charset="0"/>
                <a:ea typeface="Roboto Light" panose="02000000000000000000" pitchFamily="2" charset="0"/>
              </a:rPr>
              <a:t>Feedback</a:t>
            </a:r>
            <a:endParaRPr lang="en-GB" sz="3200" b="1" kern="120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6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M3 News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589" y="842963"/>
            <a:ext cx="7130299" cy="5843585"/>
          </a:xfrm>
        </p:spPr>
        <p:txBody>
          <a:bodyPr>
            <a:normAutofit/>
          </a:bodyPr>
          <a:lstStyle/>
          <a:p>
            <a:pPr lvl="1"/>
            <a:r>
              <a:rPr lang="en-GB" sz="3200" b="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Office converted to training centre</a:t>
            </a:r>
          </a:p>
          <a:p>
            <a:pPr lvl="1"/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Vision Asset Management</a:t>
            </a:r>
          </a:p>
          <a:p>
            <a:pPr lvl="2"/>
            <a:r>
              <a:rPr lang="en-GB" sz="2800">
                <a:latin typeface="Roboto Light" panose="02000000000000000000" pitchFamily="2" charset="0"/>
                <a:ea typeface="Roboto Light" panose="02000000000000000000" pitchFamily="2" charset="0"/>
              </a:rPr>
              <a:t>Optional lunchtime session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1"/>
            <a:r>
              <a:rPr lang="en-GB" sz="320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Frameworx </a:t>
            </a:r>
          </a:p>
          <a:p>
            <a:pPr lvl="1"/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Restructure &amp; </a:t>
            </a:r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expansion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lvl="2"/>
            <a:r>
              <a:rPr lang="en-GB" sz="280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Analyst</a:t>
            </a:r>
          </a:p>
          <a:p>
            <a:pPr lvl="2"/>
            <a:r>
              <a:rPr lang="en-GB" sz="28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Co-ordinator/PM</a:t>
            </a:r>
          </a:p>
          <a:p>
            <a:pPr lvl="2"/>
            <a:r>
              <a:rPr lang="en-GB" sz="280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Consultant (Vision)</a:t>
            </a:r>
          </a:p>
          <a:p>
            <a:pPr lvl="1"/>
            <a:r>
              <a:rPr lang="en-GB" sz="3200">
                <a:latin typeface="Roboto Light" panose="02000000000000000000" pitchFamily="2" charset="0"/>
                <a:ea typeface="Roboto Light" panose="02000000000000000000" pitchFamily="2" charset="0"/>
              </a:rPr>
              <a:t>ISO qualifications renewed</a:t>
            </a:r>
            <a:endParaRPr lang="en-GB" sz="3200" b="1" kern="120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62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Looking ahead to 2024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589" y="842963"/>
            <a:ext cx="7130299" cy="5843585"/>
          </a:xfrm>
        </p:spPr>
        <p:txBody>
          <a:bodyPr>
            <a:normAutofit/>
          </a:bodyPr>
          <a:lstStyle/>
          <a:p>
            <a:pPr lvl="1"/>
            <a:r>
              <a:rPr lang="en-GB" sz="3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Support systems review - Jan</a:t>
            </a:r>
          </a:p>
          <a:p>
            <a:pPr lvl="1"/>
            <a:r>
              <a:rPr lang="en-GB" sz="3200" b="0" kern="1200">
                <a:solidFill>
                  <a:srgbClr val="172B4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Further expansion</a:t>
            </a:r>
            <a:endParaRPr lang="en-GB" sz="3200" b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2"/>
            <a:r>
              <a:rPr lang="en-GB" sz="3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Consultant (</a:t>
            </a:r>
            <a:r>
              <a:rPr lang="en-GB" sz="3200" err="1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Pamwin</a:t>
            </a:r>
            <a:r>
              <a:rPr lang="en-GB" sz="3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) - March</a:t>
            </a:r>
          </a:p>
          <a:p>
            <a:pPr lvl="2"/>
            <a:r>
              <a:rPr lang="en-GB" sz="3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Consultant (Central) - June</a:t>
            </a:r>
          </a:p>
          <a:p>
            <a:pPr lvl="1"/>
            <a:r>
              <a:rPr lang="en-GB" sz="3200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User Group – Leeds – 30</a:t>
            </a:r>
            <a:r>
              <a:rPr lang="en-GB" sz="3200" kern="1200" baseline="300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th</a:t>
            </a:r>
            <a:r>
              <a:rPr lang="en-GB" sz="3200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April – 1</a:t>
            </a:r>
            <a:r>
              <a:rPr lang="en-GB" sz="3200" kern="1200" baseline="300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st</a:t>
            </a:r>
            <a:r>
              <a:rPr lang="en-GB" sz="3200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May</a:t>
            </a:r>
          </a:p>
          <a:p>
            <a:pPr lvl="1"/>
            <a:r>
              <a:rPr lang="en-GB" sz="3200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HATC to offer diplomas - September</a:t>
            </a:r>
            <a:endParaRPr lang="en-GB" sz="32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2"/>
            <a:r>
              <a:rPr lang="en-GB" sz="3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Optional exams</a:t>
            </a:r>
            <a:endParaRPr lang="en-GB" sz="3200" kern="120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en-GB" sz="3600" b="1" kern="120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  <a:endParaRPr lang="en-GB" sz="2400" b="1" kern="120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34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330202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5AE7C4-A00B-45E4-B2F9-3C8EE84D7AD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1F0CD-1E3F-4BF0-9814-265E424B5768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357AEC-06C8-47A4-802A-A23A0A04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8D4C1-2889-B349-9638-3373FAF4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1" y="386970"/>
            <a:ext cx="10269383" cy="5830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7C60F-99AB-992B-54C1-76F78D3C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821" y="4454612"/>
            <a:ext cx="49625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EA0740-3591-4726-8A3D-AC1D61B222AD}"/>
              </a:ext>
            </a:extLst>
          </p:cNvPr>
          <p:cNvCxnSpPr>
            <a:cxnSpLocks/>
          </p:cNvCxnSpPr>
          <p:nvPr/>
        </p:nvCxnSpPr>
        <p:spPr>
          <a:xfrm>
            <a:off x="819151" y="330202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5AE7C4-A00B-45E4-B2F9-3C8EE84D7AD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1F0CD-1E3F-4BF0-9814-265E424B5768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357AEC-06C8-47A4-802A-A23A0A04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8BB390-9277-17DB-D07C-9283AC38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862012"/>
            <a:ext cx="11229975" cy="5133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294845-7EE3-303D-8FFF-11E7B9C5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089" y="1170984"/>
            <a:ext cx="4429125" cy="857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30A39F-3EDD-31E6-1AB5-4C833F6AC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089" y="1412498"/>
            <a:ext cx="5153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1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Widescreen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Light</vt:lpstr>
      <vt:lpstr>Calibri Light</vt:lpstr>
      <vt:lpstr>Arial</vt:lpstr>
      <vt:lpstr>Calibri</vt:lpstr>
      <vt:lpstr>Roboto Black</vt:lpstr>
      <vt:lpstr>Roboto</vt:lpstr>
      <vt:lpstr>Office Theme</vt:lpstr>
      <vt:lpstr>Pamwin User Group Welcome!</vt:lpstr>
      <vt:lpstr>Welcome!</vt:lpstr>
      <vt:lpstr>M3</vt:lpstr>
      <vt:lpstr>Housekeeping</vt:lpstr>
      <vt:lpstr>M3 News</vt:lpstr>
      <vt:lpstr>Looking ahead to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2</cp:revision>
  <dcterms:created xsi:type="dcterms:W3CDTF">2019-10-25T12:10:47Z</dcterms:created>
  <dcterms:modified xsi:type="dcterms:W3CDTF">2023-12-06T21:50:40Z</dcterms:modified>
</cp:coreProperties>
</file>